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1"/>
  </p:notesMasterIdLst>
  <p:sldIdLst>
    <p:sldId id="256" r:id="rId2"/>
    <p:sldId id="333" r:id="rId3"/>
    <p:sldId id="335" r:id="rId4"/>
    <p:sldId id="334" r:id="rId5"/>
    <p:sldId id="300" r:id="rId6"/>
    <p:sldId id="269" r:id="rId7"/>
    <p:sldId id="311" r:id="rId8"/>
    <p:sldId id="313" r:id="rId9"/>
    <p:sldId id="312" r:id="rId10"/>
    <p:sldId id="315" r:id="rId11"/>
    <p:sldId id="314" r:id="rId12"/>
    <p:sldId id="321" r:id="rId13"/>
    <p:sldId id="317" r:id="rId14"/>
    <p:sldId id="316" r:id="rId15"/>
    <p:sldId id="310" r:id="rId16"/>
    <p:sldId id="323" r:id="rId17"/>
    <p:sldId id="325" r:id="rId18"/>
    <p:sldId id="319" r:id="rId19"/>
    <p:sldId id="326" r:id="rId20"/>
    <p:sldId id="329" r:id="rId21"/>
    <p:sldId id="320" r:id="rId22"/>
    <p:sldId id="327" r:id="rId23"/>
    <p:sldId id="331" r:id="rId24"/>
    <p:sldId id="328" r:id="rId25"/>
    <p:sldId id="332" r:id="rId26"/>
    <p:sldId id="265" r:id="rId27"/>
    <p:sldId id="298" r:id="rId28"/>
    <p:sldId id="299" r:id="rId29"/>
    <p:sldId id="258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679"/>
    <p:restoredTop sz="94719"/>
  </p:normalViewPr>
  <p:slideViewPr>
    <p:cSldViewPr snapToGrid="0">
      <p:cViewPr>
        <p:scale>
          <a:sx n="160" d="100"/>
          <a:sy n="160" d="100"/>
        </p:scale>
        <p:origin x="-104" y="-200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E6F476-CCD1-2E4F-8234-FFA9C6C7B2A9}" type="datetimeFigureOut">
              <a:rPr lang="en-US" smtClean="0"/>
              <a:t>12/6/24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B427FC-75C3-6444-8097-0FC269F347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9240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Range of values evaluated are appropriate for the size of models in </a:t>
            </a:r>
            <a:r>
              <a:rPr lang="en-US" dirty="0" err="1"/>
              <a:t>BioModels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B427FC-75C3-6444-8097-0FC269F3477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1995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B427FC-75C3-6444-8097-0FC269F34774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2659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640C4D-B9E9-EF02-F32B-0F2BA987E3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E2ADD4-B93C-680E-12E0-1D5432787A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6E0F65-D3B2-262F-8DC9-D3BF0F0BC0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0C7FA-FCC8-2F46-A692-10E7DCE20533}" type="datetimeFigureOut">
              <a:rPr lang="en-US" smtClean="0"/>
              <a:t>12/6/24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43EAB0-78E5-9560-703A-CFCE7BCEB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2B86D9-D31A-5FAF-22E8-F16F2C772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15705-10F6-A64A-9CD2-535B33A75B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9077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56279C-2CD5-256E-92DA-11684C9B5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6080839-ABD0-82B2-EC3D-5A1E202CF8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2BB242-DA25-9B31-45C7-606E8BE7E2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0C7FA-FCC8-2F46-A692-10E7DCE20533}" type="datetimeFigureOut">
              <a:rPr lang="en-US" smtClean="0"/>
              <a:t>12/6/24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6A1028-8006-9C3A-123E-C030443292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4E369E-BB90-D668-1AF5-4624B58C14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15705-10F6-A64A-9CD2-535B33A75B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9559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132AA3D-B28C-348B-DB5B-336B7E13732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F32B522-029D-1F2E-9C42-D5567AED0F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F59A88-4D03-4726-C2AC-DF71AAAD82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0C7FA-FCC8-2F46-A692-10E7DCE20533}" type="datetimeFigureOut">
              <a:rPr lang="en-US" smtClean="0"/>
              <a:t>12/6/24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851C76-65F5-F078-9B28-66D9728EA9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200316-607F-E62E-B7E5-E25DEB768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15705-10F6-A64A-9CD2-535B33A75B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63409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021F2-5099-CB26-BB94-836A9B2D8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4258"/>
            <a:ext cx="10515600" cy="803275"/>
          </a:xfrm>
        </p:spPr>
        <p:txBody>
          <a:bodyPr>
            <a:normAutofit/>
          </a:bodyPr>
          <a:lstStyle>
            <a:lvl1pPr>
              <a:defRPr sz="32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320604-7BA9-C953-80C2-D916E5E51E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12333"/>
            <a:ext cx="10515600" cy="486463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917DA5-C60A-9278-E4C0-790B83B416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0C7FA-FCC8-2F46-A692-10E7DCE20533}" type="datetimeFigureOut">
              <a:rPr lang="en-US" smtClean="0"/>
              <a:t>12/6/24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93FC6C-F561-DFD2-4916-19E32FF2B0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4A96EC-4277-0181-64DA-51314A455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15705-10F6-A64A-9CD2-535B33A75B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0298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3732D1-2FC2-66D0-DE8E-C4E53104C0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24558D-0D5D-BE7E-04BC-69EEDD24C7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2DEBF9-252E-1145-97F9-7740A74C64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0C7FA-FCC8-2F46-A692-10E7DCE20533}" type="datetimeFigureOut">
              <a:rPr lang="en-US" smtClean="0"/>
              <a:t>12/6/24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0522B7-31C4-3F68-A6CF-EF5F49EF68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D2208E-0BE7-870F-F7E2-A3AF35F50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15705-10F6-A64A-9CD2-535B33A75B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0442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7BFBB9-9D6B-D94E-889F-332F01CED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083D5F-4197-87ED-0A1A-68C16AE51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800275-015A-A097-59CB-E9A5C29144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F24B1C-40B4-E93C-5744-1E445FF1AC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0C7FA-FCC8-2F46-A692-10E7DCE20533}" type="datetimeFigureOut">
              <a:rPr lang="en-US" smtClean="0"/>
              <a:t>12/6/24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8369EA-4E9E-1A42-6D6E-30C3CCB634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5EE1C1-1A63-A82B-5370-B808C20EE4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15705-10F6-A64A-9CD2-535B33A75B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087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81D67B-660D-7EC5-7D34-B0E7D36AF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C33FDA-3BDD-2C77-5B52-CF8ED7F668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C00F68-2803-ACBB-987C-813FFE50CA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8ACC5F1-50EB-B970-F49D-BAC0D92FEE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1FD1F30-DD57-D627-A071-DD98E95D183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037CE5D-BD4E-F7D7-51A9-C92EBDDCAE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0C7FA-FCC8-2F46-A692-10E7DCE20533}" type="datetimeFigureOut">
              <a:rPr lang="en-US" smtClean="0"/>
              <a:t>12/6/24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5D64950-1341-85EE-2DC8-167D3926E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54DB5FB-36DE-42CF-EE33-63B6E9E7C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15705-10F6-A64A-9CD2-535B33A75B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5317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00BB45-F027-F81E-03F3-BB9BDB212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08D6EAC-54CE-381F-87BA-8F90DAEB4F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0C7FA-FCC8-2F46-A692-10E7DCE20533}" type="datetimeFigureOut">
              <a:rPr lang="en-US" smtClean="0"/>
              <a:t>12/6/24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7E1D32-26BF-8650-68E1-2E7488D31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844385-6B57-2720-C102-DE1128249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15705-10F6-A64A-9CD2-535B33A75B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0202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FE528FE-9ECC-DCB6-31B1-83CB50E4E2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0C7FA-FCC8-2F46-A692-10E7DCE20533}" type="datetimeFigureOut">
              <a:rPr lang="en-US" smtClean="0"/>
              <a:t>12/6/24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F78117-4041-2A06-A4CB-70F03F82FF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E749C0-2B95-344E-261E-2D38F28E94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15705-10F6-A64A-9CD2-535B33A75B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335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09A6AB-BF56-CB49-2137-BDA6BAEB99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BF849F-D0B1-E2AA-1756-EF58F08A6E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361B88-7712-BC43-C4CF-1219220637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6FEC94-6F9F-7F02-F1FC-E38B697779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0C7FA-FCC8-2F46-A692-10E7DCE20533}" type="datetimeFigureOut">
              <a:rPr lang="en-US" smtClean="0"/>
              <a:t>12/6/24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2918E2-656B-4AB1-1A2B-7E5D8BFE9B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73E93A-3E9D-4201-CCBA-193E54DD5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15705-10F6-A64A-9CD2-535B33A75B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9115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8544E-9B77-B57A-4659-709DC16AEE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9DF2238-BBBE-D056-860D-3CA457ADB3C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A55E83-307D-6AB8-AD23-1A17DF1BC1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9BD411-4940-E607-7D16-C6811C0F80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0C7FA-FCC8-2F46-A692-10E7DCE20533}" type="datetimeFigureOut">
              <a:rPr lang="en-US" smtClean="0"/>
              <a:t>12/6/24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046FB8-3AFF-A5AD-CD74-0B229B6652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02A3F0-A38D-5B7E-5A27-A2E28D3E72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15705-10F6-A64A-9CD2-535B33A75B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0154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7BC928D-18E4-22FE-17B9-5F6B6907A3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2C5BE5-A750-F8D6-2AF9-5CC9E0B327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9EC3C9-DA93-6CA0-7D9C-E0D288B5D4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40C7FA-FCC8-2F46-A692-10E7DCE20533}" type="datetimeFigureOut">
              <a:rPr lang="en-US" smtClean="0"/>
              <a:t>12/6/24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FF643A-A301-0C7A-7961-FD3B915B2F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75C9CA-A38D-67B0-C036-AC38873ECF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515705-10F6-A64A-9CD2-535B33A75B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9226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.png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69.png"/><Relationship Id="rId18" Type="http://schemas.openxmlformats.org/officeDocument/2006/relationships/image" Target="../media/image74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12" Type="http://schemas.openxmlformats.org/officeDocument/2006/relationships/image" Target="../media/image68.png"/><Relationship Id="rId17" Type="http://schemas.openxmlformats.org/officeDocument/2006/relationships/image" Target="../media/image73.png"/><Relationship Id="rId2" Type="http://schemas.openxmlformats.org/officeDocument/2006/relationships/image" Target="../media/image58.png"/><Relationship Id="rId16" Type="http://schemas.openxmlformats.org/officeDocument/2006/relationships/image" Target="../media/image72.png"/><Relationship Id="rId20" Type="http://schemas.openxmlformats.org/officeDocument/2006/relationships/image" Target="../media/image7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0.png"/><Relationship Id="rId11" Type="http://schemas.openxmlformats.org/officeDocument/2006/relationships/image" Target="../media/image67.png"/><Relationship Id="rId5" Type="http://schemas.openxmlformats.org/officeDocument/2006/relationships/image" Target="../media/image61.png"/><Relationship Id="rId15" Type="http://schemas.openxmlformats.org/officeDocument/2006/relationships/image" Target="../media/image71.png"/><Relationship Id="rId10" Type="http://schemas.openxmlformats.org/officeDocument/2006/relationships/image" Target="../media/image66.png"/><Relationship Id="rId19" Type="http://schemas.openxmlformats.org/officeDocument/2006/relationships/image" Target="../media/image75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Relationship Id="rId14" Type="http://schemas.openxmlformats.org/officeDocument/2006/relationships/image" Target="../media/image70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13" Type="http://schemas.openxmlformats.org/officeDocument/2006/relationships/image" Target="../media/image122.png"/><Relationship Id="rId18" Type="http://schemas.openxmlformats.org/officeDocument/2006/relationships/image" Target="../media/image660.png"/><Relationship Id="rId3" Type="http://schemas.openxmlformats.org/officeDocument/2006/relationships/image" Target="../media/image45.png"/><Relationship Id="rId7" Type="http://schemas.openxmlformats.org/officeDocument/2006/relationships/image" Target="../media/image1170.png"/><Relationship Id="rId12" Type="http://schemas.openxmlformats.org/officeDocument/2006/relationships/image" Target="../media/image810.png"/><Relationship Id="rId17" Type="http://schemas.openxmlformats.org/officeDocument/2006/relationships/image" Target="../media/image126.png"/><Relationship Id="rId2" Type="http://schemas.openxmlformats.org/officeDocument/2006/relationships/image" Target="../media/image1150.png"/><Relationship Id="rId16" Type="http://schemas.openxmlformats.org/officeDocument/2006/relationships/image" Target="../media/image12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8.png"/><Relationship Id="rId11" Type="http://schemas.openxmlformats.org/officeDocument/2006/relationships/image" Target="../media/image121.png"/><Relationship Id="rId5" Type="http://schemas.openxmlformats.org/officeDocument/2006/relationships/image" Target="../media/image40.png"/><Relationship Id="rId15" Type="http://schemas.openxmlformats.org/officeDocument/2006/relationships/image" Target="../media/image124.png"/><Relationship Id="rId10" Type="http://schemas.openxmlformats.org/officeDocument/2006/relationships/image" Target="../media/image120.png"/><Relationship Id="rId4" Type="http://schemas.openxmlformats.org/officeDocument/2006/relationships/image" Target="../media/image1160.png"/><Relationship Id="rId9" Type="http://schemas.openxmlformats.org/officeDocument/2006/relationships/image" Target="../media/image119.png"/><Relationship Id="rId14" Type="http://schemas.openxmlformats.org/officeDocument/2006/relationships/image" Target="../media/image12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7619EE-9E5C-7A4B-7A6A-B30FF061647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Figures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31E9BF-54F7-C730-2A04-50A0C6A0761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10717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885DF3D-E3BE-6C5E-C016-AAB8F93F72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Related Work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8FC192-98D1-DADB-A81D-3DFAB0E5A3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nauty</a:t>
            </a:r>
            <a:r>
              <a:rPr lang="en-US" dirty="0"/>
              <a:t> – determines if two networks are structurally identical but does not address the clustering problem</a:t>
            </a:r>
          </a:p>
        </p:txBody>
      </p:sp>
    </p:spTree>
    <p:extLst>
      <p:ext uri="{BB962C8B-B14F-4D97-AF65-F5344CB8AC3E}">
        <p14:creationId xmlns:p14="http://schemas.microsoft.com/office/powerpoint/2010/main" val="6920079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65D9F-30E9-097E-299E-DC65D11C4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91" y="136529"/>
            <a:ext cx="11784496" cy="807690"/>
          </a:xfrm>
        </p:spPr>
        <p:txBody>
          <a:bodyPr>
            <a:normAutofit/>
          </a:bodyPr>
          <a:lstStyle/>
          <a:p>
            <a:r>
              <a:rPr lang="en-US" sz="3200" b="1" dirty="0"/>
              <a:t>Subnet Problem: Determine if Network A is a Subnet of Network B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ED9B76-2DCE-A6B1-7543-BE50012F36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8931" y="1240561"/>
            <a:ext cx="5494747" cy="100710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39C9733-C1C5-157E-7CD4-E012043DC6AE}"/>
              </a:ext>
            </a:extLst>
          </p:cNvPr>
          <p:cNvSpPr txBox="1"/>
          <p:nvPr/>
        </p:nvSpPr>
        <p:spPr>
          <a:xfrm>
            <a:off x="7585151" y="1160038"/>
            <a:ext cx="1470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BioModels</a:t>
            </a:r>
            <a:r>
              <a:rPr lang="en-US" dirty="0"/>
              <a:t> 27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0FE99CD7-BA2C-629B-699F-E388F1E2F5F6}"/>
              </a:ext>
            </a:extLst>
          </p:cNvPr>
          <p:cNvGrpSpPr/>
          <p:nvPr/>
        </p:nvGrpSpPr>
        <p:grpSpPr>
          <a:xfrm>
            <a:off x="2068931" y="2419941"/>
            <a:ext cx="9946981" cy="4301530"/>
            <a:chOff x="2068931" y="2419941"/>
            <a:chExt cx="9946981" cy="430153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FE5AB59-46E1-6C66-5CD0-75D0D87D70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68931" y="2419941"/>
              <a:ext cx="8301430" cy="430153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CFAF2E0-55AC-5A9E-B1F1-45DF95DA33D8}"/>
                </a:ext>
              </a:extLst>
            </p:cNvPr>
            <p:cNvSpPr txBox="1"/>
            <p:nvPr/>
          </p:nvSpPr>
          <p:spPr>
            <a:xfrm>
              <a:off x="10428618" y="2419941"/>
              <a:ext cx="15872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BioModels</a:t>
              </a:r>
              <a:r>
                <a:rPr lang="en-US" dirty="0"/>
                <a:t> 466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EC4BD5B-2B6E-B284-15EA-AF7E5404F5EB}"/>
              </a:ext>
            </a:extLst>
          </p:cNvPr>
          <p:cNvGrpSpPr/>
          <p:nvPr/>
        </p:nvGrpSpPr>
        <p:grpSpPr>
          <a:xfrm>
            <a:off x="2090560" y="1477686"/>
            <a:ext cx="182881" cy="4513022"/>
            <a:chOff x="2090560" y="1477686"/>
            <a:chExt cx="182881" cy="4513022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CB81A748-4529-8A3B-F3EA-5E4836AC89B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90560" y="5648801"/>
              <a:ext cx="182880" cy="18288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B7424B60-A03B-CDDE-0924-7ED21E78099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90561" y="1477686"/>
              <a:ext cx="182880" cy="18288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5D8C9611-D0E5-CDED-6170-5DA0629EA02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90561" y="1649964"/>
              <a:ext cx="182880" cy="18288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ED74B6F1-7F61-B866-AA15-C9ACDC3262F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90561" y="1842120"/>
              <a:ext cx="182880" cy="18288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F884B017-D8E1-5701-839E-26A362839A3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90561" y="2024337"/>
              <a:ext cx="182880" cy="18288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1D50CD28-D0BE-09C8-2688-7E88BAC3122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90560" y="4767535"/>
              <a:ext cx="182880" cy="18288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7314F271-73E9-39E3-A7CE-550D25D8F7C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90560" y="4601885"/>
              <a:ext cx="182880" cy="18288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C8CE32DB-EAA2-D0AA-09B5-03037D665E0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90560" y="5807828"/>
              <a:ext cx="182880" cy="18288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4</a:t>
              </a: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1AD193A3-2C68-A38C-3B25-85CBCF63E890}"/>
              </a:ext>
            </a:extLst>
          </p:cNvPr>
          <p:cNvSpPr txBox="1"/>
          <p:nvPr/>
        </p:nvSpPr>
        <p:spPr>
          <a:xfrm>
            <a:off x="176088" y="2419941"/>
            <a:ext cx="1758883" cy="6463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Where is 27 inside of 466?</a:t>
            </a:r>
          </a:p>
        </p:txBody>
      </p:sp>
    </p:spTree>
    <p:extLst>
      <p:ext uri="{BB962C8B-B14F-4D97-AF65-F5344CB8AC3E}">
        <p14:creationId xmlns:p14="http://schemas.microsoft.com/office/powerpoint/2010/main" val="3454026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9F3EAC-EBDB-FFE6-DB56-B13BEFBD84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40228"/>
            <a:ext cx="10515600" cy="1325563"/>
          </a:xfrm>
        </p:spPr>
        <p:txBody>
          <a:bodyPr>
            <a:noAutofit/>
          </a:bodyPr>
          <a:lstStyle/>
          <a:p>
            <a:pPr algn="l"/>
            <a:r>
              <a:rPr lang="en-US" sz="2800" b="1" i="0" dirty="0">
                <a:solidFill>
                  <a:srgbClr val="222222"/>
                </a:solidFill>
                <a:effectLst/>
                <a:latin typeface="Segoe UI" panose="020B0502040204020203" pitchFamily="34" charset="0"/>
              </a:rPr>
              <a:t>Kholodenko 2000 (10) - </a:t>
            </a:r>
            <a:r>
              <a:rPr lang="en-US" sz="2800" b="1" i="0" dirty="0" err="1">
                <a:solidFill>
                  <a:srgbClr val="222222"/>
                </a:solidFill>
                <a:effectLst/>
                <a:latin typeface="Segoe UI" panose="020B0502040204020203" pitchFamily="34" charset="0"/>
              </a:rPr>
              <a:t>Ultrasensitivity</a:t>
            </a:r>
            <a:r>
              <a:rPr lang="en-US" sz="2800" b="1" i="0" dirty="0">
                <a:solidFill>
                  <a:srgbClr val="222222"/>
                </a:solidFill>
                <a:effectLst/>
                <a:latin typeface="Segoe UI" panose="020B0502040204020203" pitchFamily="34" charset="0"/>
              </a:rPr>
              <a:t> and negative feedback bring oscillations in MAPK cascade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8D0498-CE6A-685B-ADAF-50994AE29F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097162"/>
            <a:ext cx="6185489" cy="202451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5DA34478-7099-83D7-4D1F-E02574B8234E}"/>
              </a:ext>
            </a:extLst>
          </p:cNvPr>
          <p:cNvGrpSpPr/>
          <p:nvPr/>
        </p:nvGrpSpPr>
        <p:grpSpPr>
          <a:xfrm>
            <a:off x="787400" y="3263630"/>
            <a:ext cx="4464284" cy="1778243"/>
            <a:chOff x="868680" y="3405870"/>
            <a:chExt cx="4464284" cy="177824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2572EA8-BDB3-473B-4649-D993925D575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09320" y="3616680"/>
              <a:ext cx="4423644" cy="1567433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65A5D3C-4618-B528-BE36-B4F313776B38}"/>
                </a:ext>
              </a:extLst>
            </p:cNvPr>
            <p:cNvSpPr txBox="1"/>
            <p:nvPr/>
          </p:nvSpPr>
          <p:spPr>
            <a:xfrm>
              <a:off x="868680" y="3405870"/>
              <a:ext cx="104067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err="1"/>
                <a:t>BioModels</a:t>
              </a:r>
              <a:r>
                <a:rPr lang="en-US" sz="1100" dirty="0"/>
                <a:t> 146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9BCA3A5-8283-0237-4A4A-AE3AA09F254C}"/>
              </a:ext>
            </a:extLst>
          </p:cNvPr>
          <p:cNvGrpSpPr/>
          <p:nvPr/>
        </p:nvGrpSpPr>
        <p:grpSpPr>
          <a:xfrm>
            <a:off x="6889518" y="3140433"/>
            <a:ext cx="4777972" cy="1797567"/>
            <a:chOff x="6889518" y="3272513"/>
            <a:chExt cx="4777972" cy="1797567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1B0EE2B-7037-4017-2459-6FF76A0A27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49440" y="3502648"/>
              <a:ext cx="4718050" cy="1567432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C42E958-A77E-45BE-E947-63A5CDF3F808}"/>
                </a:ext>
              </a:extLst>
            </p:cNvPr>
            <p:cNvSpPr txBox="1"/>
            <p:nvPr/>
          </p:nvSpPr>
          <p:spPr>
            <a:xfrm>
              <a:off x="6889518" y="3272513"/>
              <a:ext cx="104067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err="1"/>
                <a:t>BioModels</a:t>
              </a:r>
              <a:r>
                <a:rPr lang="en-US" sz="1100" dirty="0"/>
                <a:t> 466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D4CC152-5BE3-3E57-E17C-83C6349F9C60}"/>
              </a:ext>
            </a:extLst>
          </p:cNvPr>
          <p:cNvGrpSpPr/>
          <p:nvPr/>
        </p:nvGrpSpPr>
        <p:grpSpPr>
          <a:xfrm>
            <a:off x="726440" y="5275553"/>
            <a:ext cx="4615180" cy="1407429"/>
            <a:chOff x="858520" y="5224753"/>
            <a:chExt cx="4615180" cy="1407429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C7C92F6-EBC4-66A7-E0E4-09456B6A92B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09320" y="5445723"/>
              <a:ext cx="4564380" cy="1186459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87942C7-A38D-56C4-4D34-8BB800BFC084}"/>
                </a:ext>
              </a:extLst>
            </p:cNvPr>
            <p:cNvSpPr txBox="1"/>
            <p:nvPr/>
          </p:nvSpPr>
          <p:spPr>
            <a:xfrm>
              <a:off x="858520" y="5224753"/>
              <a:ext cx="104067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err="1"/>
                <a:t>BioModels</a:t>
              </a:r>
              <a:r>
                <a:rPr lang="en-US" sz="1100" dirty="0"/>
                <a:t> 270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3A842E90-4CD2-E10F-F26D-B81AC109FDC7}"/>
              </a:ext>
            </a:extLst>
          </p:cNvPr>
          <p:cNvSpPr txBox="1"/>
          <p:nvPr/>
        </p:nvSpPr>
        <p:spPr>
          <a:xfrm>
            <a:off x="7341947" y="1651673"/>
            <a:ext cx="43255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What models embed this model?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1C76880-22B1-107C-2562-E2FA5DA6EDD8}"/>
              </a:ext>
            </a:extLst>
          </p:cNvPr>
          <p:cNvGrpSpPr/>
          <p:nvPr/>
        </p:nvGrpSpPr>
        <p:grpSpPr>
          <a:xfrm>
            <a:off x="6889518" y="5058051"/>
            <a:ext cx="4391892" cy="1662072"/>
            <a:chOff x="6889518" y="5058051"/>
            <a:chExt cx="4391892" cy="1662072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615DE3C3-EC7B-B83B-C2D1-CA3C7AFE688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949440" y="5288186"/>
              <a:ext cx="4331970" cy="1431937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F3A0995-4448-80E8-E955-9F9C67A124E3}"/>
                </a:ext>
              </a:extLst>
            </p:cNvPr>
            <p:cNvSpPr txBox="1"/>
            <p:nvPr/>
          </p:nvSpPr>
          <p:spPr>
            <a:xfrm>
              <a:off x="6889518" y="5058051"/>
              <a:ext cx="1615440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100" dirty="0" err="1"/>
                <a:t>BioModels</a:t>
              </a:r>
              <a:r>
                <a:rPr lang="en-US" sz="1100" dirty="0"/>
                <a:t> 468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42010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FD1029-3337-4A98-8FDD-C6D14F8DA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Oscillator in the Oscillator Database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1062D2-3E19-89FE-222C-28D25EC9D9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79829"/>
            <a:ext cx="3104322" cy="16491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28ABFAB-E9FD-1C9D-49B4-B02B8D4DCF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5187" y="1690688"/>
            <a:ext cx="4064293" cy="45656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9763847-944A-B5B9-CB38-E1657F9DB1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4992" y="1779829"/>
            <a:ext cx="3314700" cy="2247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3134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CF4935-C00A-C902-1BDC-E6BBBD60C4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7419A-C5CE-9130-9310-6A0A48E548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91" y="136529"/>
            <a:ext cx="11784496" cy="807690"/>
          </a:xfrm>
        </p:spPr>
        <p:txBody>
          <a:bodyPr>
            <a:normAutofit/>
          </a:bodyPr>
          <a:lstStyle/>
          <a:p>
            <a:r>
              <a:rPr lang="en-US" sz="3200" b="1" dirty="0"/>
              <a:t>Subnet Problem: Are there </a:t>
            </a:r>
            <a:r>
              <a:rPr lang="en-US" sz="3200" b="1" dirty="0" err="1"/>
              <a:t>BioModels</a:t>
            </a:r>
            <a:r>
              <a:rPr lang="en-US" sz="3200" b="1" dirty="0"/>
              <a:t> that contain this oscillator?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E2FA823-F96C-1676-A22D-F43388C006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977" y="1150982"/>
            <a:ext cx="3104322" cy="1649171"/>
          </a:xfrm>
          <a:prstGeom prst="rect">
            <a:avLst/>
          </a:prstGeom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2E3BACCA-5607-B799-DF96-BF40D9A25923}"/>
              </a:ext>
            </a:extLst>
          </p:cNvPr>
          <p:cNvGrpSpPr/>
          <p:nvPr/>
        </p:nvGrpSpPr>
        <p:grpSpPr>
          <a:xfrm>
            <a:off x="4006870" y="1151611"/>
            <a:ext cx="4498860" cy="1648542"/>
            <a:chOff x="5754741" y="1113903"/>
            <a:chExt cx="4498860" cy="164854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B6DCA31-4C93-E8A6-C8E2-FF9FF1D6EF13}"/>
                </a:ext>
              </a:extLst>
            </p:cNvPr>
            <p:cNvSpPr txBox="1"/>
            <p:nvPr/>
          </p:nvSpPr>
          <p:spPr>
            <a:xfrm>
              <a:off x="5754741" y="1113903"/>
              <a:ext cx="44988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FelixGarza2017 (695): </a:t>
              </a:r>
              <a:r>
                <a:rPr lang="en-US" sz="1200" b="0" i="0" dirty="0">
                  <a:effectLst/>
                  <a:latin typeface="system-ui"/>
                </a:rPr>
                <a:t>Blue light treatment of psoriasis). 35 reactions.</a:t>
              </a:r>
              <a:endParaRPr lang="en-US" sz="1200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5D0F820-C6D7-DAA3-6E15-21F4DEFCFBAC}"/>
                </a:ext>
              </a:extLst>
            </p:cNvPr>
            <p:cNvSpPr txBox="1"/>
            <p:nvPr/>
          </p:nvSpPr>
          <p:spPr>
            <a:xfrm>
              <a:off x="5759778" y="1377450"/>
              <a:ext cx="4034671" cy="13849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R_13: xFinal_8 -&gt; xFinal_7 </a:t>
              </a:r>
            </a:p>
            <a:p>
              <a:r>
                <a:rPr lang="en-US" sz="1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R_6: xFinal_3 -&gt; xFinal_3 + xFinal_9 </a:t>
              </a:r>
            </a:p>
            <a:p>
              <a:r>
                <a:rPr lang="en-US" sz="1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R_15: xFinal_7 + xFinal_9 -&gt; xFinal_9 </a:t>
              </a:r>
            </a:p>
            <a:p>
              <a:r>
                <a:rPr lang="en-US" sz="1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R_24: xFinal_7 -&gt; xFinal_7 + xFinal_3 </a:t>
              </a:r>
            </a:p>
            <a:p>
              <a:r>
                <a:rPr lang="en-US" sz="1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R_25: xFinal_3 + xFinal_9 -&gt; xFinal_9 </a:t>
              </a:r>
            </a:p>
            <a:p>
              <a:r>
                <a:rPr lang="en-US" sz="1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R_14: xFinal_7 -&gt; 2.0 xFinal_7 </a:t>
              </a:r>
            </a:p>
            <a:p>
              <a:r>
                <a:rPr lang="en-US" sz="1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R_7: xFinal_7 + xFinal_9 -&gt; xFinal_7</a:t>
              </a: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208C898F-BDCC-B52A-75C9-BB7E9CD93AAC}"/>
              </a:ext>
            </a:extLst>
          </p:cNvPr>
          <p:cNvSpPr txBox="1"/>
          <p:nvPr/>
        </p:nvSpPr>
        <p:spPr>
          <a:xfrm>
            <a:off x="4006870" y="3090801"/>
            <a:ext cx="609914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Carbo2013 (480):  </a:t>
            </a:r>
            <a:r>
              <a:rPr lang="en-US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Muscosal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 immune response during </a:t>
            </a:r>
            <a:r>
              <a:rPr lang="en-US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H.pylori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 infection. 56 reactions.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reaction_16: s1 -&gt; s6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reaction_30: s16 -&gt; s16 + s13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reaction_19: s6 + s13 -&gt; s13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reaction_33: s6 -&gt; s6 + s16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reaction_12: s16 + s13 -&gt; s13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reaction_3: s6 -&gt; 2.0 s6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reaction_39: s6 + s13 -&gt; s6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CC52413-354C-4892-0EC5-2E7D11159F0E}"/>
              </a:ext>
            </a:extLst>
          </p:cNvPr>
          <p:cNvSpPr txBox="1"/>
          <p:nvPr/>
        </p:nvSpPr>
        <p:spPr>
          <a:xfrm>
            <a:off x="4006870" y="4834215"/>
            <a:ext cx="6099142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2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ArnoldFarquhar2011:(872) </a:t>
            </a:r>
            <a:r>
              <a:rPr lang="en-US" sz="120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RubisCO</a:t>
            </a:r>
            <a:r>
              <a:rPr lang="en-US" sz="12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and the Carbon Cycle. 17 reactions.</a:t>
            </a:r>
          </a:p>
          <a:p>
            <a:pPr algn="l"/>
            <a:r>
              <a:rPr lang="en-US" sz="12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re9: s12 -&gt; s13</a:t>
            </a:r>
          </a:p>
          <a:p>
            <a:pPr algn="l"/>
            <a:r>
              <a:rPr lang="en-US" sz="12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re5: s2 -&gt; s2 + s4</a:t>
            </a:r>
          </a:p>
          <a:p>
            <a:pPr algn="l"/>
            <a:r>
              <a:rPr lang="en-US" sz="12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re14: s13 + s4 -&gt; s4 </a:t>
            </a:r>
          </a:p>
          <a:p>
            <a:pPr algn="l"/>
            <a:r>
              <a:rPr lang="en-US" sz="12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re1: s13 -&gt; s13 + s2</a:t>
            </a:r>
          </a:p>
          <a:p>
            <a:pPr algn="l"/>
            <a:r>
              <a:rPr lang="en-US" sz="12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re3: s2 + s4 -&gt; s4</a:t>
            </a:r>
          </a:p>
          <a:p>
            <a:pPr algn="l"/>
            <a:r>
              <a:rPr lang="en-US" sz="12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re24: s13 -&gt; 2.0 s13</a:t>
            </a:r>
          </a:p>
          <a:p>
            <a:pPr algn="l"/>
            <a:r>
              <a:rPr lang="en-US" sz="12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re7: s13 + s4 -&gt; s13 </a:t>
            </a:r>
          </a:p>
          <a:p>
            <a:pPr algn="r"/>
            <a:endParaRPr lang="en-US" sz="120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br>
              <a:rPr lang="en-US" sz="1200" b="0" i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sz="1200" b="0" i="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1091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4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3D1F41-E7CA-0F3D-5BC8-E21B40E0AB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93525-B962-4125-969A-081043221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Why Find Model Sub-Networks?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B6D55D-36DF-D7E6-40FE-5ED392FC79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9090" y="1187345"/>
            <a:ext cx="10515600" cy="369574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Query for models containing structures of interest (e.g., double phosphorylation cycles) to:</a:t>
            </a:r>
          </a:p>
          <a:p>
            <a:pPr lvl="1"/>
            <a:r>
              <a:rPr lang="en-US" dirty="0"/>
              <a:t>Find related work</a:t>
            </a:r>
          </a:p>
          <a:p>
            <a:pPr lvl="1"/>
            <a:r>
              <a:rPr lang="en-US" dirty="0"/>
              <a:t>Select rate laws</a:t>
            </a:r>
          </a:p>
          <a:p>
            <a:pPr lvl="1"/>
            <a:r>
              <a:rPr lang="en-US" dirty="0"/>
              <a:t>Annotate species, reactions</a:t>
            </a:r>
          </a:p>
          <a:p>
            <a:r>
              <a:rPr lang="en-US" dirty="0"/>
              <a:t>Evaluate the statistical significance of a subnet by</a:t>
            </a:r>
          </a:p>
          <a:p>
            <a:pPr lvl="1"/>
            <a:r>
              <a:rPr lang="en-US" dirty="0"/>
              <a:t>Generating representative random networks</a:t>
            </a:r>
          </a:p>
          <a:p>
            <a:pPr lvl="1"/>
            <a:r>
              <a:rPr lang="en-US" dirty="0"/>
              <a:t>Find if the subnet is present in the random network</a:t>
            </a:r>
          </a:p>
          <a:p>
            <a:r>
              <a:rPr lang="en-US" dirty="0"/>
              <a:t>Understand higher level structures of chemical networks</a:t>
            </a:r>
          </a:p>
        </p:txBody>
      </p:sp>
    </p:spTree>
    <p:extLst>
      <p:ext uri="{BB962C8B-B14F-4D97-AF65-F5344CB8AC3E}">
        <p14:creationId xmlns:p14="http://schemas.microsoft.com/office/powerpoint/2010/main" val="30974302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4F9102-C119-999A-A3E1-5E319CC8EA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4E0F75-F32B-2D76-CCAA-F66597263B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231" y="238984"/>
            <a:ext cx="11061569" cy="47153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latin typeface="+mn-lt"/>
              </a:rPr>
              <a:t>Related Work</a:t>
            </a:r>
            <a:br>
              <a:rPr lang="en-US" dirty="0">
                <a:latin typeface="+mn-lt"/>
              </a:rPr>
            </a:br>
            <a:endParaRPr lang="en-US" i="1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669534-6680-0B8F-C6B6-75370F9755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9144" y="550919"/>
            <a:ext cx="10271936" cy="5631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Running example: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R: A + B -&gt; C + D</a:t>
            </a:r>
          </a:p>
          <a:p>
            <a:pPr marL="0" indent="0">
              <a:buNone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C1F3A3-B748-D1F1-3C77-A79FFDAAB68A}"/>
              </a:ext>
            </a:extLst>
          </p:cNvPr>
          <p:cNvSpPr txBox="1"/>
          <p:nvPr/>
        </p:nvSpPr>
        <p:spPr>
          <a:xfrm>
            <a:off x="50869" y="2935031"/>
            <a:ext cx="33153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glasgow</a:t>
            </a:r>
            <a:r>
              <a:rPr lang="en-US" dirty="0"/>
              <a:t>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subgraph solver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Finds subgraphs of source-destination pair graphs (not hypergraphs).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4624678-CA79-BE0F-77D4-E9C065BEA908}"/>
              </a:ext>
            </a:extLst>
          </p:cNvPr>
          <p:cNvSpPr txBox="1"/>
          <p:nvPr/>
        </p:nvSpPr>
        <p:spPr>
          <a:xfrm>
            <a:off x="88380" y="1501324"/>
            <a:ext cx="3014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nauty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: Finds identical graphs</a:t>
            </a: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7C767A2-8B52-B79C-4659-B3CDD4288D68}"/>
              </a:ext>
            </a:extLst>
          </p:cNvPr>
          <p:cNvGrpSpPr/>
          <p:nvPr/>
        </p:nvGrpSpPr>
        <p:grpSpPr>
          <a:xfrm>
            <a:off x="3884435" y="2907642"/>
            <a:ext cx="3306661" cy="1478078"/>
            <a:chOff x="3166317" y="1806056"/>
            <a:chExt cx="3306661" cy="1478078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E135CB98-6518-E12A-1EDB-37AFB1570E69}"/>
                </a:ext>
              </a:extLst>
            </p:cNvPr>
            <p:cNvSpPr/>
            <p:nvPr/>
          </p:nvSpPr>
          <p:spPr>
            <a:xfrm>
              <a:off x="3166317" y="1836384"/>
              <a:ext cx="444617" cy="461395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E0195F8D-22EA-F8EF-432A-F7785C275EB7}"/>
                </a:ext>
              </a:extLst>
            </p:cNvPr>
            <p:cNvSpPr/>
            <p:nvPr/>
          </p:nvSpPr>
          <p:spPr>
            <a:xfrm>
              <a:off x="3166317" y="2675474"/>
              <a:ext cx="444617" cy="461395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</a:t>
              </a: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C90A39D0-E2A6-D792-EE11-8B3DF68FAEBC}"/>
                </a:ext>
              </a:extLst>
            </p:cNvPr>
            <p:cNvSpPr/>
            <p:nvPr/>
          </p:nvSpPr>
          <p:spPr>
            <a:xfrm>
              <a:off x="6028361" y="1977789"/>
              <a:ext cx="444617" cy="461395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ABBD3FBB-A38F-103F-2DAB-E51B355950B2}"/>
                </a:ext>
              </a:extLst>
            </p:cNvPr>
            <p:cNvSpPr/>
            <p:nvPr/>
          </p:nvSpPr>
          <p:spPr>
            <a:xfrm>
              <a:off x="6028361" y="2599973"/>
              <a:ext cx="444617" cy="461395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D2E047E7-AD05-8A69-7E14-8C58B6C58BFA}"/>
                </a:ext>
              </a:extLst>
            </p:cNvPr>
            <p:cNvSpPr/>
            <p:nvPr/>
          </p:nvSpPr>
          <p:spPr>
            <a:xfrm>
              <a:off x="4575668" y="2208486"/>
              <a:ext cx="604007" cy="58024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9BA9695-9C93-F78D-6BAD-C36B93F12BAC}"/>
                </a:ext>
              </a:extLst>
            </p:cNvPr>
            <p:cNvSpPr txBox="1"/>
            <p:nvPr/>
          </p:nvSpPr>
          <p:spPr>
            <a:xfrm>
              <a:off x="3765137" y="1806056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(1)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8DABD47-DD8B-22C7-E29C-0E744AB32E6D}"/>
                </a:ext>
              </a:extLst>
            </p:cNvPr>
            <p:cNvSpPr txBox="1"/>
            <p:nvPr/>
          </p:nvSpPr>
          <p:spPr>
            <a:xfrm>
              <a:off x="5583744" y="1856390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(2)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EF29FB3-B4C8-97FC-BEE4-32F77D271431}"/>
                </a:ext>
              </a:extLst>
            </p:cNvPr>
            <p:cNvSpPr txBox="1"/>
            <p:nvPr/>
          </p:nvSpPr>
          <p:spPr>
            <a:xfrm>
              <a:off x="3709973" y="2914802"/>
              <a:ext cx="5533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(1a)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1F20DC99-B5DF-120F-89CD-FB78DB175793}"/>
                </a:ext>
              </a:extLst>
            </p:cNvPr>
            <p:cNvSpPr txBox="1"/>
            <p:nvPr/>
          </p:nvSpPr>
          <p:spPr>
            <a:xfrm>
              <a:off x="5601920" y="2797356"/>
              <a:ext cx="5533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(2a)</a:t>
              </a: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C225BD3D-5DEF-148F-7F12-65CF1890066C}"/>
                </a:ext>
              </a:extLst>
            </p:cNvPr>
            <p:cNvCxnSpPr>
              <a:stCxn id="24" idx="6"/>
              <a:endCxn id="28" idx="1"/>
            </p:cNvCxnSpPr>
            <p:nvPr/>
          </p:nvCxnSpPr>
          <p:spPr>
            <a:xfrm>
              <a:off x="3610934" y="2067082"/>
              <a:ext cx="964734" cy="43152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A1FB8285-EC0D-BB82-00A8-25CDC1F2E7AD}"/>
                </a:ext>
              </a:extLst>
            </p:cNvPr>
            <p:cNvCxnSpPr>
              <a:cxnSpLocks/>
              <a:stCxn id="25" idx="6"/>
            </p:cNvCxnSpPr>
            <p:nvPr/>
          </p:nvCxnSpPr>
          <p:spPr>
            <a:xfrm flipV="1">
              <a:off x="3610934" y="2528477"/>
              <a:ext cx="964734" cy="377695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F0D43730-EC2B-7954-0145-D46B424D6F61}"/>
                </a:ext>
              </a:extLst>
            </p:cNvPr>
            <p:cNvCxnSpPr>
              <a:cxnSpLocks/>
              <a:stCxn id="28" idx="3"/>
            </p:cNvCxnSpPr>
            <p:nvPr/>
          </p:nvCxnSpPr>
          <p:spPr>
            <a:xfrm flipV="1">
              <a:off x="5179675" y="2243083"/>
              <a:ext cx="846819" cy="25552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FEB064E6-AD07-7668-F3B2-076C80178D1A}"/>
                </a:ext>
              </a:extLst>
            </p:cNvPr>
            <p:cNvCxnSpPr>
              <a:cxnSpLocks/>
            </p:cNvCxnSpPr>
            <p:nvPr/>
          </p:nvCxnSpPr>
          <p:spPr>
            <a:xfrm>
              <a:off x="5179675" y="2620246"/>
              <a:ext cx="853868" cy="23653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7951DFD3-F009-70D2-7C64-6B240E8FD65C}"/>
              </a:ext>
            </a:extLst>
          </p:cNvPr>
          <p:cNvSpPr txBox="1"/>
          <p:nvPr/>
        </p:nvSpPr>
        <p:spPr>
          <a:xfrm>
            <a:off x="7834857" y="2866653"/>
            <a:ext cx="323822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Doesn’t use hypergraphs so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 -&gt; C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is a subgraph 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6191F58D-5079-F358-E6AA-D439CB386C5D}"/>
              </a:ext>
            </a:extLst>
          </p:cNvPr>
          <p:cNvSpPr txBox="1"/>
          <p:nvPr/>
        </p:nvSpPr>
        <p:spPr>
          <a:xfrm>
            <a:off x="7834857" y="1501324"/>
            <a:ext cx="30409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Not subgraphs.</a:t>
            </a: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1AF69313-04A9-695D-C00D-082A3CAD2F48}"/>
              </a:ext>
            </a:extLst>
          </p:cNvPr>
          <p:cNvGrpSpPr/>
          <p:nvPr/>
        </p:nvGrpSpPr>
        <p:grpSpPr>
          <a:xfrm>
            <a:off x="3927107" y="4871478"/>
            <a:ext cx="3306661" cy="1159080"/>
            <a:chOff x="3166317" y="4752666"/>
            <a:chExt cx="3306661" cy="1159080"/>
          </a:xfrm>
        </p:grpSpPr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76C1F717-190A-5309-0AAC-80A9703D6B4C}"/>
                </a:ext>
              </a:extLst>
            </p:cNvPr>
            <p:cNvSpPr/>
            <p:nvPr/>
          </p:nvSpPr>
          <p:spPr>
            <a:xfrm>
              <a:off x="3166317" y="4752666"/>
              <a:ext cx="444617" cy="461395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</a:t>
              </a: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A913773F-380D-8191-4E04-60D766376BE7}"/>
                </a:ext>
              </a:extLst>
            </p:cNvPr>
            <p:cNvSpPr/>
            <p:nvPr/>
          </p:nvSpPr>
          <p:spPr>
            <a:xfrm>
              <a:off x="3166317" y="5450351"/>
              <a:ext cx="444617" cy="461395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</a:t>
              </a:r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2203ABCD-3BC3-79BC-5CCB-EF52E54665A7}"/>
                </a:ext>
              </a:extLst>
            </p:cNvPr>
            <p:cNvSpPr/>
            <p:nvPr/>
          </p:nvSpPr>
          <p:spPr>
            <a:xfrm>
              <a:off x="6028361" y="4752666"/>
              <a:ext cx="444617" cy="461395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</a:t>
              </a: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B8D7C548-8504-2329-645D-F853C00F3DC2}"/>
                </a:ext>
              </a:extLst>
            </p:cNvPr>
            <p:cNvSpPr/>
            <p:nvPr/>
          </p:nvSpPr>
          <p:spPr>
            <a:xfrm>
              <a:off x="6028361" y="5374850"/>
              <a:ext cx="444617" cy="461395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</a:t>
              </a: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6279A1C3-E2DC-E90D-C24E-2DFD4115BDFF}"/>
                </a:ext>
              </a:extLst>
            </p:cNvPr>
            <p:cNvSpPr/>
            <p:nvPr/>
          </p:nvSpPr>
          <p:spPr>
            <a:xfrm>
              <a:off x="4575668" y="4983363"/>
              <a:ext cx="604007" cy="58024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</a:t>
              </a:r>
            </a:p>
          </p:txBody>
        </p:sp>
        <p:cxnSp>
          <p:nvCxnSpPr>
            <p:cNvPr id="66" name="Elbow Connector 65">
              <a:extLst>
                <a:ext uri="{FF2B5EF4-FFF2-40B4-BE49-F238E27FC236}">
                  <a16:creationId xmlns:a16="http://schemas.microsoft.com/office/drawing/2014/main" id="{E0D324A0-130C-22CB-24F9-A97E68254217}"/>
                </a:ext>
              </a:extLst>
            </p:cNvPr>
            <p:cNvCxnSpPr>
              <a:stCxn id="61" idx="6"/>
              <a:endCxn id="65" idx="1"/>
            </p:cNvCxnSpPr>
            <p:nvPr/>
          </p:nvCxnSpPr>
          <p:spPr>
            <a:xfrm>
              <a:off x="3610934" y="4983364"/>
              <a:ext cx="964734" cy="290119"/>
            </a:xfrm>
            <a:prstGeom prst="bentConnector3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Elbow Connector 66">
              <a:extLst>
                <a:ext uri="{FF2B5EF4-FFF2-40B4-BE49-F238E27FC236}">
                  <a16:creationId xmlns:a16="http://schemas.microsoft.com/office/drawing/2014/main" id="{AC698B78-8AD4-E9DE-5EE2-8EA7E177A7BD}"/>
                </a:ext>
              </a:extLst>
            </p:cNvPr>
            <p:cNvCxnSpPr>
              <a:endCxn id="65" idx="1"/>
            </p:cNvCxnSpPr>
            <p:nvPr/>
          </p:nvCxnSpPr>
          <p:spPr>
            <a:xfrm flipV="1">
              <a:off x="3610934" y="5273483"/>
              <a:ext cx="964734" cy="407565"/>
            </a:xfrm>
            <a:prstGeom prst="bentConnector3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Elbow Connector 67">
              <a:extLst>
                <a:ext uri="{FF2B5EF4-FFF2-40B4-BE49-F238E27FC236}">
                  <a16:creationId xmlns:a16="http://schemas.microsoft.com/office/drawing/2014/main" id="{B77BB786-D239-694E-FF57-E800CDA52732}"/>
                </a:ext>
              </a:extLst>
            </p:cNvPr>
            <p:cNvCxnSpPr>
              <a:cxnSpLocks/>
              <a:stCxn id="65" idx="3"/>
              <a:endCxn id="63" idx="2"/>
            </p:cNvCxnSpPr>
            <p:nvPr/>
          </p:nvCxnSpPr>
          <p:spPr>
            <a:xfrm flipV="1">
              <a:off x="5179675" y="4983364"/>
              <a:ext cx="848686" cy="290119"/>
            </a:xfrm>
            <a:prstGeom prst="bentConnector3">
              <a:avLst>
                <a:gd name="adj1" fmla="val 50000"/>
              </a:avLst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Elbow Connector 68">
              <a:extLst>
                <a:ext uri="{FF2B5EF4-FFF2-40B4-BE49-F238E27FC236}">
                  <a16:creationId xmlns:a16="http://schemas.microsoft.com/office/drawing/2014/main" id="{812FC1CD-181F-C2D2-AA46-7AB7256663B9}"/>
                </a:ext>
              </a:extLst>
            </p:cNvPr>
            <p:cNvCxnSpPr>
              <a:cxnSpLocks/>
              <a:stCxn id="65" idx="3"/>
              <a:endCxn id="64" idx="2"/>
            </p:cNvCxnSpPr>
            <p:nvPr/>
          </p:nvCxnSpPr>
          <p:spPr>
            <a:xfrm>
              <a:off x="5179675" y="5273483"/>
              <a:ext cx="848686" cy="332065"/>
            </a:xfrm>
            <a:prstGeom prst="bentConnector3">
              <a:avLst>
                <a:gd name="adj1" fmla="val 50000"/>
              </a:avLst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5B237E87-7B32-8A74-8947-AF916F4B7957}"/>
                </a:ext>
              </a:extLst>
            </p:cNvPr>
            <p:cNvSpPr txBox="1"/>
            <p:nvPr/>
          </p:nvSpPr>
          <p:spPr>
            <a:xfrm>
              <a:off x="3708575" y="5059106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(1)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DFA95951-28A1-F52D-1963-95B5F499B220}"/>
                </a:ext>
              </a:extLst>
            </p:cNvPr>
            <p:cNvSpPr txBox="1"/>
            <p:nvPr/>
          </p:nvSpPr>
          <p:spPr>
            <a:xfrm>
              <a:off x="5583744" y="5059106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(2)</a:t>
              </a:r>
            </a:p>
          </p:txBody>
        </p:sp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id="{0388E268-F59F-D661-2E47-61C6B8B1BA01}"/>
              </a:ext>
            </a:extLst>
          </p:cNvPr>
          <p:cNvSpPr txBox="1"/>
          <p:nvPr/>
        </p:nvSpPr>
        <p:spPr>
          <a:xfrm>
            <a:off x="50869" y="5190155"/>
            <a:ext cx="34058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Finding subgraphs of hypergraphs.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691D0D08-DA97-8B9B-5F5A-280FC927E313}"/>
              </a:ext>
            </a:extLst>
          </p:cNvPr>
          <p:cNvSpPr txBox="1"/>
          <p:nvPr/>
        </p:nvSpPr>
        <p:spPr>
          <a:xfrm>
            <a:off x="7834857" y="5141425"/>
            <a:ext cx="430627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Some literature. No packages.</a:t>
            </a:r>
          </a:p>
          <a:p>
            <a:pPr marL="0" indent="0">
              <a:buNone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No consideration of characteristics of CRNs.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A9CFF2-9470-76C3-0ED9-6702FA176D0A}"/>
              </a:ext>
            </a:extLst>
          </p:cNvPr>
          <p:cNvSpPr txBox="1"/>
          <p:nvPr/>
        </p:nvSpPr>
        <p:spPr>
          <a:xfrm>
            <a:off x="50869" y="1134770"/>
            <a:ext cx="16273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u="sng" dirty="0"/>
              <a:t>Related Work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8A4D48-A5E3-EB4D-9C19-6E1EE45A1C7B}"/>
              </a:ext>
            </a:extLst>
          </p:cNvPr>
          <p:cNvSpPr txBox="1"/>
          <p:nvPr/>
        </p:nvSpPr>
        <p:spPr>
          <a:xfrm>
            <a:off x="7834857" y="1134770"/>
            <a:ext cx="7264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u="sng" dirty="0"/>
              <a:t>Issue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1C108D-C7E8-4807-6FB8-1CA91D36D605}"/>
              </a:ext>
            </a:extLst>
          </p:cNvPr>
          <p:cNvSpPr txBox="1"/>
          <p:nvPr/>
        </p:nvSpPr>
        <p:spPr>
          <a:xfrm>
            <a:off x="101600" y="2098626"/>
            <a:ext cx="3706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Alon 2000: Feedforward loop subnets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ED44D3-3F32-8C29-66CC-3EA60D3D3AED}"/>
              </a:ext>
            </a:extLst>
          </p:cNvPr>
          <p:cNvSpPr txBox="1"/>
          <p:nvPr/>
        </p:nvSpPr>
        <p:spPr>
          <a:xfrm>
            <a:off x="7731761" y="2098626"/>
            <a:ext cx="40758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Customized search for small subnets in the species graph.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ECFD3E-26C3-1E5D-C095-D28B5A79C6CD}"/>
              </a:ext>
            </a:extLst>
          </p:cNvPr>
          <p:cNvSpPr txBox="1"/>
          <p:nvPr/>
        </p:nvSpPr>
        <p:spPr>
          <a:xfrm>
            <a:off x="511764" y="6123924"/>
            <a:ext cx="1084203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i="1" dirty="0">
                <a:latin typeface="+mn-lt"/>
              </a:rPr>
              <a:t>Conclusion: Finding subnets is a specialized kind of graph analysis.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862096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9" grpId="0"/>
      <p:bldP spid="11" grpId="0"/>
      <p:bldP spid="58" grpId="0"/>
      <p:bldP spid="60" grpId="0"/>
      <p:bldP spid="60" grpId="1"/>
      <p:bldP spid="72" grpId="0"/>
      <p:bldP spid="78" grpId="0"/>
      <p:bldP spid="6" grpId="0"/>
      <p:bldP spid="7" grpId="0"/>
      <p:bldP spid="8" grpId="0"/>
      <p:bldP spid="10" grpId="0"/>
      <p:bldP spid="1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8CDB4-8D0F-D889-F00E-7AE7281B47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867"/>
            <a:ext cx="10515600" cy="803275"/>
          </a:xfrm>
        </p:spPr>
        <p:txBody>
          <a:bodyPr/>
          <a:lstStyle/>
          <a:p>
            <a:r>
              <a:rPr lang="en-US" dirty="0"/>
              <a:t>Finding Subnets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A8A88F6-40E5-D716-7B14-C151CEF8024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892883"/>
                <a:ext cx="11292281" cy="2840218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Problem statement</a:t>
                </a:r>
              </a:p>
              <a:p>
                <a:pPr lvl="1"/>
                <a:r>
                  <a:rPr lang="en-US" sz="2000" dirty="0"/>
                  <a:t>The </a:t>
                </a:r>
                <a:r>
                  <a:rPr lang="en-US" sz="2000" b="1" dirty="0"/>
                  <a:t>reference</a:t>
                </a:r>
                <a:r>
                  <a:rPr lang="en-US" sz="2000" dirty="0"/>
                  <a:t> network A is a subnet of the </a:t>
                </a:r>
                <a:r>
                  <a:rPr lang="en-US" sz="2000" b="1" dirty="0"/>
                  <a:t>target</a:t>
                </a:r>
                <a:r>
                  <a:rPr lang="en-US" sz="2000" dirty="0"/>
                  <a:t> network B if there is a subset of the species and reactions in B such that the resulting network is identical to A.</a:t>
                </a:r>
              </a:p>
              <a:p>
                <a:pPr lvl="1"/>
                <a:r>
                  <a:rPr lang="en-US" sz="2000" b="1" dirty="0"/>
                  <a:t>Assignment</a:t>
                </a:r>
                <a:r>
                  <a:rPr lang="en-US" sz="2000" dirty="0"/>
                  <a:t>: The correspondence of species and reactions in B to those in A.</a:t>
                </a:r>
              </a:p>
              <a:p>
                <a:r>
                  <a:rPr lang="en-US" sz="2400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sz="2400" dirty="0"/>
                  <a:t> be the number of species and reactions in A, and similarly for B. Then, there are the following number of assignments of B to A.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!</m:t>
                    </m:r>
                  </m:oMath>
                </a14:m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!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A8A88F6-40E5-D716-7B14-C151CEF8024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892883"/>
                <a:ext cx="11292281" cy="2840218"/>
              </a:xfrm>
              <a:blipFill>
                <a:blip r:embed="rId3"/>
                <a:stretch>
                  <a:fillRect l="-673" t="-2679" r="-2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DCD17EF4-9303-19DD-8B7B-EDEC7A133E19}"/>
              </a:ext>
            </a:extLst>
          </p:cNvPr>
          <p:cNvSpPr txBox="1"/>
          <p:nvPr/>
        </p:nvSpPr>
        <p:spPr>
          <a:xfrm>
            <a:off x="8320747" y="4996117"/>
            <a:ext cx="25165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(number species = number reactions)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EBB9F63-9441-34BD-87F0-C051965EC0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1541" y="3056890"/>
            <a:ext cx="4661159" cy="36576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9538921-B8CF-0F9C-E2F0-6EB9F5A92DC5}"/>
                  </a:ext>
                </a:extLst>
              </p:cNvPr>
              <p:cNvSpPr txBox="1"/>
              <p:nvPr/>
            </p:nvSpPr>
            <p:spPr>
              <a:xfrm>
                <a:off x="7994821" y="3290500"/>
                <a:ext cx="389908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80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/>
                  <a:t> Number of atoms in the universe.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9538921-B8CF-0F9C-E2F0-6EB9F5A92D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4821" y="3290500"/>
                <a:ext cx="3899081" cy="276999"/>
              </a:xfrm>
              <a:prstGeom prst="rect">
                <a:avLst/>
              </a:prstGeom>
              <a:blipFill>
                <a:blip r:embed="rId5"/>
                <a:stretch>
                  <a:fillRect l="-1948" t="-27273" r="-2597" b="-5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50853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6C9A1EE-5435-765D-0C48-62961FFF4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Strategy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16926C-6D8A-CF16-3120-527B040B9A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Construct easy-to-calculate constraints for reference networks that reduce the number of assignments.</a:t>
            </a:r>
          </a:p>
          <a:p>
            <a:r>
              <a:rPr lang="en-US" dirty="0"/>
              <a:t>Increase the speed of assessing constraints by parallelization.</a:t>
            </a:r>
          </a:p>
        </p:txBody>
      </p:sp>
    </p:spTree>
    <p:extLst>
      <p:ext uri="{BB962C8B-B14F-4D97-AF65-F5344CB8AC3E}">
        <p14:creationId xmlns:p14="http://schemas.microsoft.com/office/powerpoint/2010/main" val="8455068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806B3-7808-F1B7-BB96-E02E6F76F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Constraints On Assignments for Chemical Reaction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A47C93-A5FB-8EAB-1A3B-C9E85FA40C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Reaction constraints</a:t>
            </a:r>
          </a:p>
          <a:p>
            <a:pPr lvl="1"/>
            <a:r>
              <a:rPr lang="en-US" dirty="0"/>
              <a:t>Type of reaction (e.g., </a:t>
            </a:r>
            <a:r>
              <a:rPr lang="en-US" dirty="0" err="1"/>
              <a:t>uni-uni</a:t>
            </a:r>
            <a:r>
              <a:rPr lang="en-US" dirty="0"/>
              <a:t>, </a:t>
            </a:r>
            <a:r>
              <a:rPr lang="en-US" dirty="0" err="1"/>
              <a:t>uni</a:t>
            </a:r>
            <a:r>
              <a:rPr lang="en-US" dirty="0"/>
              <a:t>-bi, bi-</a:t>
            </a:r>
            <a:r>
              <a:rPr lang="en-US" dirty="0" err="1"/>
              <a:t>uni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Type of destination reactions (in inferred reaction monopartite graph)</a:t>
            </a:r>
          </a:p>
          <a:p>
            <a:pPr lvl="1"/>
            <a:r>
              <a:rPr lang="en-US" dirty="0"/>
              <a:t>Autocatalysis reaction</a:t>
            </a:r>
          </a:p>
          <a:p>
            <a:r>
              <a:rPr lang="en-US" dirty="0"/>
              <a:t>Species constraints</a:t>
            </a:r>
          </a:p>
          <a:p>
            <a:pPr lvl="1"/>
            <a:r>
              <a:rPr lang="en-US" dirty="0"/>
              <a:t>Occurrences of species in each type of reaction as a </a:t>
            </a:r>
            <a:r>
              <a:rPr lang="en-US" i="1" dirty="0"/>
              <a:t>reactant</a:t>
            </a:r>
          </a:p>
          <a:p>
            <a:pPr lvl="1"/>
            <a:r>
              <a:rPr lang="en-US" dirty="0"/>
              <a:t>Occurrences of species in each type of reaction as a </a:t>
            </a:r>
            <a:r>
              <a:rPr lang="en-US" i="1" dirty="0"/>
              <a:t>product</a:t>
            </a:r>
          </a:p>
          <a:p>
            <a:pPr lvl="1"/>
            <a:r>
              <a:rPr lang="en-US" dirty="0"/>
              <a:t>Autocatalyzed species</a:t>
            </a:r>
          </a:p>
          <a:p>
            <a:r>
              <a:rPr lang="en-US" dirty="0"/>
              <a:t>Constraints are represented as </a:t>
            </a:r>
            <a:r>
              <a:rPr lang="en-US" dirty="0" err="1"/>
              <a:t>numpy</a:t>
            </a:r>
            <a:r>
              <a:rPr lang="en-US" dirty="0"/>
              <a:t> arrays and their analysis is vectorized.</a:t>
            </a:r>
          </a:p>
          <a:p>
            <a:pPr lvl="1"/>
            <a:endParaRPr lang="en-US" dirty="0"/>
          </a:p>
          <a:p>
            <a:r>
              <a:rPr lang="en-US" dirty="0"/>
              <a:t>Benchmark evaluation</a:t>
            </a:r>
          </a:p>
          <a:p>
            <a:pPr lvl="1"/>
            <a:r>
              <a:rPr lang="en-US" dirty="0"/>
              <a:t>Generate networks based on the distribution of reaction types in </a:t>
            </a:r>
            <a:r>
              <a:rPr lang="en-US" dirty="0" err="1"/>
              <a:t>BioModels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2308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D3A25A4C-6300-C358-59BA-D05A3BD3135F}"/>
              </a:ext>
            </a:extLst>
          </p:cNvPr>
          <p:cNvGrpSpPr/>
          <p:nvPr/>
        </p:nvGrpSpPr>
        <p:grpSpPr>
          <a:xfrm>
            <a:off x="5871028" y="231790"/>
            <a:ext cx="3528281" cy="2804658"/>
            <a:chOff x="2627742" y="239140"/>
            <a:chExt cx="2757990" cy="2804658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F7389F2-BBDC-17CC-4445-A40CC2AA5CDB}"/>
                </a:ext>
              </a:extLst>
            </p:cNvPr>
            <p:cNvSpPr txBox="1"/>
            <p:nvPr/>
          </p:nvSpPr>
          <p:spPr>
            <a:xfrm>
              <a:off x="2627742" y="550808"/>
              <a:ext cx="2757990" cy="24929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dirty="0">
                  <a:effectLst/>
                  <a:latin typeface="Menlo" panose="020B0609030804020204" pitchFamily="49" charset="0"/>
                </a:rPr>
                <a:t>v01: A + I -&gt; D_IA</a:t>
              </a:r>
            </a:p>
            <a:p>
              <a:r>
                <a:rPr lang="en-US" sz="1200" dirty="0">
                  <a:effectLst/>
                  <a:latin typeface="Menlo" panose="020B0609030804020204" pitchFamily="49" charset="0"/>
                </a:rPr>
                <a:t>v02: I + I -&gt; D_II</a:t>
              </a:r>
            </a:p>
            <a:p>
              <a:r>
                <a:rPr lang="en-US" sz="1200" dirty="0">
                  <a:effectLst/>
                  <a:latin typeface="Menlo" panose="020B0609030804020204" pitchFamily="49" charset="0"/>
                </a:rPr>
                <a:t>v03: I =&gt;  </a:t>
              </a:r>
            </a:p>
            <a:p>
              <a:r>
                <a:rPr lang="en-US" sz="1200" dirty="0">
                  <a:effectLst/>
                  <a:latin typeface="Menlo" panose="020B0609030804020204" pitchFamily="49" charset="0"/>
                </a:rPr>
                <a:t>v04: A =&gt;  </a:t>
              </a:r>
            </a:p>
            <a:p>
              <a:r>
                <a:rPr lang="en-US" sz="1200" dirty="0">
                  <a:effectLst/>
                  <a:latin typeface="Menlo" panose="020B0609030804020204" pitchFamily="49" charset="0"/>
                </a:rPr>
                <a:t>v05: D_IA =&gt;  </a:t>
              </a:r>
            </a:p>
            <a:p>
              <a:r>
                <a:rPr lang="en-US" sz="1200" dirty="0">
                  <a:effectLst/>
                  <a:latin typeface="Menlo" panose="020B0609030804020204" pitchFamily="49" charset="0"/>
                </a:rPr>
                <a:t>v06: D_II =&gt;  </a:t>
              </a:r>
            </a:p>
            <a:p>
              <a:r>
                <a:rPr lang="en-US" sz="1200" dirty="0">
                  <a:effectLst/>
                  <a:latin typeface="Menlo" panose="020B0609030804020204" pitchFamily="49" charset="0"/>
                </a:rPr>
                <a:t>v07: D_IA =&gt; A</a:t>
              </a:r>
            </a:p>
            <a:p>
              <a:r>
                <a:rPr lang="en-US" sz="1200" dirty="0">
                  <a:effectLst/>
                  <a:latin typeface="Menlo" panose="020B0609030804020204" pitchFamily="49" charset="0"/>
                </a:rPr>
                <a:t>v08: D_II =&gt; I</a:t>
              </a:r>
            </a:p>
            <a:p>
              <a:r>
                <a:rPr lang="en-US" sz="1200" dirty="0">
                  <a:effectLst/>
                  <a:latin typeface="Menlo" panose="020B0609030804020204" pitchFamily="49" charset="0"/>
                </a:rPr>
                <a:t>v09: R =&gt;  </a:t>
              </a:r>
            </a:p>
            <a:p>
              <a:r>
                <a:rPr lang="en-US" sz="1200" dirty="0">
                  <a:effectLst/>
                  <a:latin typeface="Menlo" panose="020B0609030804020204" pitchFamily="49" charset="0"/>
                </a:rPr>
                <a:t>v10:  =&gt; I</a:t>
              </a:r>
            </a:p>
            <a:p>
              <a:r>
                <a:rPr lang="en-US" sz="1200" dirty="0">
                  <a:effectLst/>
                  <a:latin typeface="Menlo" panose="020B0609030804020204" pitchFamily="49" charset="0"/>
                </a:rPr>
                <a:t>v11:  =&gt; A</a:t>
              </a:r>
            </a:p>
            <a:p>
              <a:r>
                <a:rPr lang="en-US" sz="1200" dirty="0">
                  <a:effectLst/>
                  <a:latin typeface="Menlo" panose="020B0609030804020204" pitchFamily="49" charset="0"/>
                </a:rPr>
                <a:t>v12:  =&gt; R         </a:t>
              </a:r>
            </a:p>
            <a:p>
              <a:endParaRPr lang="en-US" sz="1200" b="0" dirty="0">
                <a:effectLst/>
                <a:latin typeface="Menlo" panose="020B0609030804020204" pitchFamily="49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E424C2C-6006-4BE4-EC55-4240B9E134A8}"/>
                </a:ext>
              </a:extLst>
            </p:cNvPr>
            <p:cNvSpPr txBox="1"/>
            <p:nvPr/>
          </p:nvSpPr>
          <p:spPr>
            <a:xfrm>
              <a:off x="2644519" y="239140"/>
              <a:ext cx="13485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err="1"/>
                <a:t>BioModels</a:t>
              </a:r>
              <a:r>
                <a:rPr lang="en-US" b="1" dirty="0"/>
                <a:t> 351*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F94F4B6-1D64-03C8-A70F-C7BDFB2CF60D}"/>
              </a:ext>
            </a:extLst>
          </p:cNvPr>
          <p:cNvGrpSpPr/>
          <p:nvPr/>
        </p:nvGrpSpPr>
        <p:grpSpPr>
          <a:xfrm>
            <a:off x="320769" y="231790"/>
            <a:ext cx="5391219" cy="1696663"/>
            <a:chOff x="320769" y="239140"/>
            <a:chExt cx="5391219" cy="1696663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0D274CC-9B5A-D887-F21C-D86A72930B10}"/>
                </a:ext>
              </a:extLst>
            </p:cNvPr>
            <p:cNvSpPr txBox="1"/>
            <p:nvPr/>
          </p:nvSpPr>
          <p:spPr>
            <a:xfrm>
              <a:off x="320769" y="550808"/>
              <a:ext cx="5391219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effectLst/>
                  <a:latin typeface="Menlo" panose="020B0609030804020204" pitchFamily="49" charset="0"/>
                </a:rPr>
                <a:t>J1:  -&gt; BCG</a:t>
              </a:r>
            </a:p>
            <a:p>
              <a:r>
                <a:rPr lang="en-US" sz="1200" dirty="0">
                  <a:effectLst/>
                  <a:latin typeface="Menlo" panose="020B0609030804020204" pitchFamily="49" charset="0"/>
                </a:rPr>
                <a:t>J2:  -&gt; </a:t>
              </a:r>
              <a:r>
                <a:rPr lang="en-US" sz="1200" dirty="0" err="1">
                  <a:effectLst/>
                  <a:latin typeface="Menlo" panose="020B0609030804020204" pitchFamily="49" charset="0"/>
                </a:rPr>
                <a:t>Effector_cells</a:t>
              </a:r>
              <a:endParaRPr lang="en-US" sz="1200" dirty="0">
                <a:effectLst/>
                <a:latin typeface="Menlo" panose="020B0609030804020204" pitchFamily="49" charset="0"/>
              </a:endParaRPr>
            </a:p>
            <a:p>
              <a:r>
                <a:rPr lang="en-US" sz="1200" dirty="0">
                  <a:effectLst/>
                  <a:latin typeface="Menlo" panose="020B0609030804020204" pitchFamily="49" charset="0"/>
                </a:rPr>
                <a:t>J3: </a:t>
              </a:r>
              <a:r>
                <a:rPr lang="en-US" sz="1200" dirty="0" err="1">
                  <a:effectLst/>
                  <a:latin typeface="Menlo" panose="020B0609030804020204" pitchFamily="49" charset="0"/>
                </a:rPr>
                <a:t>Effector_cells</a:t>
              </a:r>
              <a:r>
                <a:rPr lang="en-US" sz="1200" dirty="0">
                  <a:effectLst/>
                  <a:latin typeface="Menlo" panose="020B0609030804020204" pitchFamily="49" charset="0"/>
                </a:rPr>
                <a:t> -&gt; </a:t>
              </a:r>
            </a:p>
            <a:p>
              <a:r>
                <a:rPr lang="en-US" sz="1200" dirty="0">
                  <a:effectLst/>
                  <a:latin typeface="Menlo" panose="020B0609030804020204" pitchFamily="49" charset="0"/>
                </a:rPr>
                <a:t>J4:  -&gt; </a:t>
              </a:r>
              <a:r>
                <a:rPr lang="en-US" sz="1200" dirty="0" err="1">
                  <a:effectLst/>
                  <a:latin typeface="Menlo" panose="020B0609030804020204" pitchFamily="49" charset="0"/>
                </a:rPr>
                <a:t>Tumor_uninfected_cells</a:t>
              </a:r>
              <a:endParaRPr lang="en-US" sz="1200" dirty="0">
                <a:effectLst/>
                <a:latin typeface="Menlo" panose="020B0609030804020204" pitchFamily="49" charset="0"/>
              </a:endParaRPr>
            </a:p>
            <a:p>
              <a:r>
                <a:rPr lang="en-US" sz="1200" dirty="0">
                  <a:effectLst/>
                  <a:latin typeface="Menlo" panose="020B0609030804020204" pitchFamily="49" charset="0"/>
                </a:rPr>
                <a:t>J5: BCG + </a:t>
              </a:r>
              <a:r>
                <a:rPr lang="en-US" sz="1200" dirty="0" err="1">
                  <a:effectLst/>
                  <a:latin typeface="Menlo" panose="020B0609030804020204" pitchFamily="49" charset="0"/>
                </a:rPr>
                <a:t>Tumor_uninfected_cells</a:t>
              </a:r>
              <a:r>
                <a:rPr lang="en-US" sz="1200" dirty="0">
                  <a:effectLst/>
                  <a:latin typeface="Menlo" panose="020B0609030804020204" pitchFamily="49" charset="0"/>
                </a:rPr>
                <a:t> -&gt; </a:t>
              </a:r>
              <a:r>
                <a:rPr lang="en-US" sz="1200" dirty="0" err="1">
                  <a:effectLst/>
                  <a:latin typeface="Menlo" panose="020B0609030804020204" pitchFamily="49" charset="0"/>
                </a:rPr>
                <a:t>Tumor_infected_cells</a:t>
              </a:r>
              <a:endParaRPr lang="en-US" sz="1200" dirty="0">
                <a:effectLst/>
                <a:latin typeface="Menlo" panose="020B0609030804020204" pitchFamily="49" charset="0"/>
              </a:endParaRPr>
            </a:p>
            <a:p>
              <a:r>
                <a:rPr lang="en-US" sz="1200" dirty="0">
                  <a:effectLst/>
                  <a:latin typeface="Menlo" panose="020B0609030804020204" pitchFamily="49" charset="0"/>
                </a:rPr>
                <a:t>J6: </a:t>
              </a:r>
              <a:r>
                <a:rPr lang="en-US" sz="1200" dirty="0" err="1">
                  <a:effectLst/>
                  <a:latin typeface="Menlo" panose="020B0609030804020204" pitchFamily="49" charset="0"/>
                </a:rPr>
                <a:t>Tumor_infected_cells</a:t>
              </a:r>
              <a:r>
                <a:rPr lang="en-US" sz="1200" dirty="0">
                  <a:effectLst/>
                  <a:latin typeface="Menlo" panose="020B0609030804020204" pitchFamily="49" charset="0"/>
                </a:rPr>
                <a:t> -&gt; </a:t>
              </a:r>
            </a:p>
            <a:p>
              <a:r>
                <a:rPr lang="en-US" sz="1200" dirty="0">
                  <a:effectLst/>
                  <a:latin typeface="Menlo" panose="020B0609030804020204" pitchFamily="49" charset="0"/>
                </a:rPr>
                <a:t>J7: BCG -&gt;         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F6E0FEC-BE39-19B3-97A0-EC012268F71F}"/>
                </a:ext>
              </a:extLst>
            </p:cNvPr>
            <p:cNvSpPr txBox="1"/>
            <p:nvPr/>
          </p:nvSpPr>
          <p:spPr>
            <a:xfrm>
              <a:off x="325844" y="239140"/>
              <a:ext cx="18421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err="1"/>
                <a:t>BioModels</a:t>
              </a:r>
              <a:r>
                <a:rPr lang="en-US" b="1" dirty="0"/>
                <a:t> 1034*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9BEA6095-307F-29FF-F182-E41690CB492B}"/>
              </a:ext>
            </a:extLst>
          </p:cNvPr>
          <p:cNvSpPr txBox="1"/>
          <p:nvPr/>
        </p:nvSpPr>
        <p:spPr>
          <a:xfrm>
            <a:off x="320769" y="1993036"/>
            <a:ext cx="33562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Reaction constraint: reaction type</a:t>
            </a:r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367820FC-091B-657C-0194-4ADDB12917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0278754"/>
              </p:ext>
            </p:extLst>
          </p:nvPr>
        </p:nvGraphicFramePr>
        <p:xfrm>
          <a:off x="320767" y="2443991"/>
          <a:ext cx="5221291" cy="25289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2617">
                  <a:extLst>
                    <a:ext uri="{9D8B030D-6E8A-4147-A177-3AD203B41FA5}">
                      <a16:colId xmlns:a16="http://schemas.microsoft.com/office/drawing/2014/main" val="3239022092"/>
                    </a:ext>
                  </a:extLst>
                </a:gridCol>
                <a:gridCol w="1304014">
                  <a:extLst>
                    <a:ext uri="{9D8B030D-6E8A-4147-A177-3AD203B41FA5}">
                      <a16:colId xmlns:a16="http://schemas.microsoft.com/office/drawing/2014/main" val="3582637911"/>
                    </a:ext>
                  </a:extLst>
                </a:gridCol>
                <a:gridCol w="2504660">
                  <a:extLst>
                    <a:ext uri="{9D8B030D-6E8A-4147-A177-3AD203B41FA5}">
                      <a16:colId xmlns:a16="http://schemas.microsoft.com/office/drawing/2014/main" val="2814933935"/>
                    </a:ext>
                  </a:extLst>
                </a:gridCol>
              </a:tblGrid>
              <a:tr h="28724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1034 reaction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1034 reaction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Compatible 354 reactions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2590484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J1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null-</a:t>
                      </a:r>
                      <a:r>
                        <a:rPr lang="en-US" sz="120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uni</a:t>
                      </a:r>
                      <a:endParaRPr lang="en-US" sz="12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V10, v11, v12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5004251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J2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null-</a:t>
                      </a:r>
                      <a:r>
                        <a:rPr lang="en-US" sz="120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uni</a:t>
                      </a:r>
                      <a:endParaRPr lang="en-US" sz="12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V10, v11, v12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8450219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J3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uni</a:t>
                      </a: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-null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V03, v04, v05, v06, v09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3261773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J4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null-</a:t>
                      </a:r>
                      <a:r>
                        <a:rPr lang="en-US" sz="120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uni</a:t>
                      </a:r>
                      <a:endParaRPr lang="en-US" sz="12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V10, v11, v12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237185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J5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bi-</a:t>
                      </a:r>
                      <a:r>
                        <a:rPr lang="en-US" sz="120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uni</a:t>
                      </a:r>
                      <a:endParaRPr lang="en-US" sz="12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V01, v02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5776631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J6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uni</a:t>
                      </a: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-null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V03, v04, v05, v06, v09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647472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J7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uni</a:t>
                      </a: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-null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V03, v04, v05, v06, v09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9312663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0446140E-CC13-639F-3B7D-AA2E8980682D}"/>
              </a:ext>
            </a:extLst>
          </p:cNvPr>
          <p:cNvSpPr txBox="1"/>
          <p:nvPr/>
        </p:nvSpPr>
        <p:spPr>
          <a:xfrm>
            <a:off x="112245" y="6434194"/>
            <a:ext cx="5030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*Reaction names have been changed to save space.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688405-4218-3372-3C67-3AF640862A36}"/>
              </a:ext>
            </a:extLst>
          </p:cNvPr>
          <p:cNvSpPr txBox="1"/>
          <p:nvPr/>
        </p:nvSpPr>
        <p:spPr>
          <a:xfrm>
            <a:off x="5723684" y="3023656"/>
            <a:ext cx="30764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Species constraint: reactant reactions by type</a:t>
            </a:r>
          </a:p>
        </p:txBody>
      </p:sp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88003BDF-F149-F22C-A83B-083E808D7A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9675284"/>
              </p:ext>
            </p:extLst>
          </p:nvPr>
        </p:nvGraphicFramePr>
        <p:xfrm>
          <a:off x="5772647" y="3291732"/>
          <a:ext cx="6098584" cy="16671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5364">
                  <a:extLst>
                    <a:ext uri="{9D8B030D-6E8A-4147-A177-3AD203B41FA5}">
                      <a16:colId xmlns:a16="http://schemas.microsoft.com/office/drawing/2014/main" val="3239022092"/>
                    </a:ext>
                  </a:extLst>
                </a:gridCol>
                <a:gridCol w="2450537">
                  <a:extLst>
                    <a:ext uri="{9D8B030D-6E8A-4147-A177-3AD203B41FA5}">
                      <a16:colId xmlns:a16="http://schemas.microsoft.com/office/drawing/2014/main" val="58713186"/>
                    </a:ext>
                  </a:extLst>
                </a:gridCol>
                <a:gridCol w="1742683">
                  <a:extLst>
                    <a:ext uri="{9D8B030D-6E8A-4147-A177-3AD203B41FA5}">
                      <a16:colId xmlns:a16="http://schemas.microsoft.com/office/drawing/2014/main" val="2814933935"/>
                    </a:ext>
                  </a:extLst>
                </a:gridCol>
              </a:tblGrid>
              <a:tr h="28724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1034 species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reaction types where  1034 species is a reactant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Compatible 354 species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2590484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BCG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bi-</a:t>
                      </a:r>
                      <a:r>
                        <a:rPr lang="en-US" sz="105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uni</a:t>
                      </a: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, </a:t>
                      </a:r>
                      <a:r>
                        <a:rPr lang="en-US" sz="105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uni</a:t>
                      </a: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-null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I,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5004251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Effector..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null-</a:t>
                      </a:r>
                      <a:r>
                        <a:rPr lang="en-US" sz="105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uni</a:t>
                      </a: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, </a:t>
                      </a:r>
                      <a:r>
                        <a:rPr lang="en-US" sz="105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uni</a:t>
                      </a: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-null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I,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8450219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05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Tumor_uni</a:t>
                      </a: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null-</a:t>
                      </a:r>
                      <a:r>
                        <a:rPr lang="en-US" sz="105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uni</a:t>
                      </a: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, bi-</a:t>
                      </a:r>
                      <a:r>
                        <a:rPr lang="en-US" sz="105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uni</a:t>
                      </a:r>
                      <a:endParaRPr lang="en-US" sz="105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A, I, 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3261773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05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Tumor_inf</a:t>
                      </a: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uni</a:t>
                      </a: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-null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I, A, D_IA, D_II, 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237185"/>
                  </a:ext>
                </a:extLst>
              </a:tr>
            </a:tbl>
          </a:graphicData>
        </a:graphic>
      </p:graphicFrame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30CC05B5-327A-4564-BF94-FA313240AD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4045101"/>
              </p:ext>
            </p:extLst>
          </p:nvPr>
        </p:nvGraphicFramePr>
        <p:xfrm>
          <a:off x="6164282" y="5274215"/>
          <a:ext cx="3536311" cy="14537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4250">
                  <a:extLst>
                    <a:ext uri="{9D8B030D-6E8A-4147-A177-3AD203B41FA5}">
                      <a16:colId xmlns:a16="http://schemas.microsoft.com/office/drawing/2014/main" val="3239022092"/>
                    </a:ext>
                  </a:extLst>
                </a:gridCol>
                <a:gridCol w="546066">
                  <a:extLst>
                    <a:ext uri="{9D8B030D-6E8A-4147-A177-3AD203B41FA5}">
                      <a16:colId xmlns:a16="http://schemas.microsoft.com/office/drawing/2014/main" val="58713186"/>
                    </a:ext>
                  </a:extLst>
                </a:gridCol>
                <a:gridCol w="508665">
                  <a:extLst>
                    <a:ext uri="{9D8B030D-6E8A-4147-A177-3AD203B41FA5}">
                      <a16:colId xmlns:a16="http://schemas.microsoft.com/office/drawing/2014/main" val="3212947662"/>
                    </a:ext>
                  </a:extLst>
                </a:gridCol>
                <a:gridCol w="508665">
                  <a:extLst>
                    <a:ext uri="{9D8B030D-6E8A-4147-A177-3AD203B41FA5}">
                      <a16:colId xmlns:a16="http://schemas.microsoft.com/office/drawing/2014/main" val="391125367"/>
                    </a:ext>
                  </a:extLst>
                </a:gridCol>
                <a:gridCol w="508665">
                  <a:extLst>
                    <a:ext uri="{9D8B030D-6E8A-4147-A177-3AD203B41FA5}">
                      <a16:colId xmlns:a16="http://schemas.microsoft.com/office/drawing/2014/main" val="284918771"/>
                    </a:ext>
                  </a:extLst>
                </a:gridCol>
              </a:tblGrid>
              <a:tr h="28724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2590484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BCG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solidFill>
                            <a:srgbClr val="FF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5004251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Effector..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solidFill>
                            <a:srgbClr val="FF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8450219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05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Tumor_uni</a:t>
                      </a: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solidFill>
                            <a:srgbClr val="FF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3261773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05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Tumor_inf</a:t>
                      </a: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solidFill>
                            <a:srgbClr val="FF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D_IA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D_II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D_IA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D_II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237185"/>
                  </a:ext>
                </a:extLst>
              </a:tr>
            </a:tbl>
          </a:graphicData>
        </a:graphic>
      </p:graphicFrame>
      <p:sp>
        <p:nvSpPr>
          <p:cNvPr id="27" name="TextBox 26">
            <a:extLst>
              <a:ext uri="{FF2B5EF4-FFF2-40B4-BE49-F238E27FC236}">
                <a16:creationId xmlns:a16="http://schemas.microsoft.com/office/drawing/2014/main" id="{B18A95BD-BC29-FB3A-A136-4891228EA2E8}"/>
              </a:ext>
            </a:extLst>
          </p:cNvPr>
          <p:cNvSpPr txBox="1"/>
          <p:nvPr/>
        </p:nvSpPr>
        <p:spPr>
          <a:xfrm>
            <a:off x="6079432" y="4941246"/>
            <a:ext cx="47357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Assignments of 351 species to 1034 that are consistent with constraints</a:t>
            </a:r>
          </a:p>
        </p:txBody>
      </p:sp>
    </p:spTree>
    <p:extLst>
      <p:ext uri="{BB962C8B-B14F-4D97-AF65-F5344CB8AC3E}">
        <p14:creationId xmlns:p14="http://schemas.microsoft.com/office/powerpoint/2010/main" val="14291900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EA42A3-F8E9-7FBF-B3FF-4F0D8766AC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20C88-3113-CCEE-963C-73A642261E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249" y="157735"/>
            <a:ext cx="10515600" cy="520995"/>
          </a:xfrm>
        </p:spPr>
        <p:txBody>
          <a:bodyPr>
            <a:normAutofit/>
          </a:bodyPr>
          <a:lstStyle/>
          <a:p>
            <a:r>
              <a:rPr lang="en-US" sz="2800" b="1" dirty="0"/>
              <a:t>Constraints reduce the number of assignments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6154029-3BFC-EE3F-7CA1-DBF8C37BE3B7}"/>
              </a:ext>
            </a:extLst>
          </p:cNvPr>
          <p:cNvGrpSpPr/>
          <p:nvPr/>
        </p:nvGrpSpPr>
        <p:grpSpPr>
          <a:xfrm>
            <a:off x="7863468" y="2788548"/>
            <a:ext cx="3995083" cy="3712453"/>
            <a:chOff x="7863468" y="2788548"/>
            <a:chExt cx="3995083" cy="3712453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D393BE0C-39FB-E55D-6FF2-C6A4EB2046AE}"/>
                </a:ext>
              </a:extLst>
            </p:cNvPr>
            <p:cNvGrpSpPr/>
            <p:nvPr/>
          </p:nvGrpSpPr>
          <p:grpSpPr>
            <a:xfrm>
              <a:off x="7863468" y="3059668"/>
              <a:ext cx="3995083" cy="3441333"/>
              <a:chOff x="7863468" y="3059668"/>
              <a:chExt cx="3995083" cy="3441333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A1A04119-2B21-50BE-B178-8CC8956705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863468" y="3300601"/>
                <a:ext cx="3995083" cy="3200400"/>
              </a:xfrm>
              <a:prstGeom prst="rect">
                <a:avLst/>
              </a:prstGeom>
            </p:spPr>
          </p:pic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4901455-0DFC-AC58-678B-C89FD38047CC}"/>
                  </a:ext>
                </a:extLst>
              </p:cNvPr>
              <p:cNvSpPr txBox="1"/>
              <p:nvPr/>
            </p:nvSpPr>
            <p:spPr>
              <a:xfrm>
                <a:off x="8106540" y="3059668"/>
                <a:ext cx="2781018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95 percentile w/Constraints</a:t>
                </a:r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81DD3EA-2846-72F0-A3EF-69086CCBB6C3}"/>
                </a:ext>
              </a:extLst>
            </p:cNvPr>
            <p:cNvSpPr txBox="1"/>
            <p:nvPr/>
          </p:nvSpPr>
          <p:spPr>
            <a:xfrm>
              <a:off x="8119829" y="2788548"/>
              <a:ext cx="27549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Reference Network Present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891B9FF-674B-D7BF-5B71-465B354D58E0}"/>
              </a:ext>
            </a:extLst>
          </p:cNvPr>
          <p:cNvGrpSpPr/>
          <p:nvPr/>
        </p:nvGrpSpPr>
        <p:grpSpPr>
          <a:xfrm>
            <a:off x="138209" y="2914040"/>
            <a:ext cx="4078389" cy="3650873"/>
            <a:chOff x="138209" y="2914040"/>
            <a:chExt cx="4078389" cy="3650873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33EA8FD2-CCF4-AA8F-024C-66843B6CC9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8209" y="3273073"/>
              <a:ext cx="4078389" cy="329184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18A7647-7F6B-4955-6CD6-0A75C6BD66A7}"/>
                </a:ext>
              </a:extLst>
            </p:cNvPr>
            <p:cNvSpPr txBox="1"/>
            <p:nvPr/>
          </p:nvSpPr>
          <p:spPr>
            <a:xfrm>
              <a:off x="723349" y="2914040"/>
              <a:ext cx="2697533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/>
                <a:t>Reference Network Absent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F06A7F7-C6A8-FC1D-6C22-F8AA2FF37B6C}"/>
                </a:ext>
              </a:extLst>
            </p:cNvPr>
            <p:cNvSpPr txBox="1"/>
            <p:nvPr/>
          </p:nvSpPr>
          <p:spPr>
            <a:xfrm>
              <a:off x="688763" y="3201923"/>
              <a:ext cx="278101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/>
                <a:t>95 percentile w/Constraints</a:t>
              </a:r>
            </a:p>
          </p:txBody>
        </p: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62B88157-4944-4DA6-E6C1-25D91A4D5D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8963" y="841739"/>
            <a:ext cx="4078514" cy="32004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E143ACA8-BAF4-62EA-4551-0ABAF14CE6D6}"/>
              </a:ext>
            </a:extLst>
          </p:cNvPr>
          <p:cNvSpPr txBox="1"/>
          <p:nvPr/>
        </p:nvSpPr>
        <p:spPr>
          <a:xfrm>
            <a:off x="5065750" y="589023"/>
            <a:ext cx="17249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No Constraints</a:t>
            </a:r>
          </a:p>
        </p:txBody>
      </p:sp>
    </p:spTree>
    <p:extLst>
      <p:ext uri="{BB962C8B-B14F-4D97-AF65-F5344CB8AC3E}">
        <p14:creationId xmlns:p14="http://schemas.microsoft.com/office/powerpoint/2010/main" val="3466295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4A8F23-C01F-CEB8-03EE-BE1C142989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249" y="157735"/>
            <a:ext cx="10515600" cy="520995"/>
          </a:xfrm>
        </p:spPr>
        <p:txBody>
          <a:bodyPr>
            <a:normAutofit/>
          </a:bodyPr>
          <a:lstStyle/>
          <a:p>
            <a:r>
              <a:rPr lang="en-US" sz="2800" b="1" dirty="0"/>
              <a:t>Constraints reduce the number of assignments to consider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8DD9898-794B-9911-8C2C-DEE7B06795AF}"/>
              </a:ext>
            </a:extLst>
          </p:cNvPr>
          <p:cNvGrpSpPr/>
          <p:nvPr/>
        </p:nvGrpSpPr>
        <p:grpSpPr>
          <a:xfrm>
            <a:off x="3888963" y="634967"/>
            <a:ext cx="4078514" cy="3407172"/>
            <a:chOff x="3888963" y="634967"/>
            <a:chExt cx="4078514" cy="3407172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AAE12D54-EB22-5D85-17D3-ACCDF18E68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88963" y="841739"/>
              <a:ext cx="4078514" cy="320040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9141D73-52BD-D0C8-FEBD-E41554582445}"/>
                </a:ext>
              </a:extLst>
            </p:cNvPr>
            <p:cNvSpPr txBox="1"/>
            <p:nvPr/>
          </p:nvSpPr>
          <p:spPr>
            <a:xfrm>
              <a:off x="5081046" y="634967"/>
              <a:ext cx="1565044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/>
                <a:t>No Constraints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3337556-FEFE-F86A-FBB9-0B105E5F4FCA}"/>
              </a:ext>
            </a:extLst>
          </p:cNvPr>
          <p:cNvGrpSpPr/>
          <p:nvPr/>
        </p:nvGrpSpPr>
        <p:grpSpPr>
          <a:xfrm>
            <a:off x="8014781" y="2936940"/>
            <a:ext cx="3994871" cy="3673118"/>
            <a:chOff x="8014781" y="2936940"/>
            <a:chExt cx="3994871" cy="367311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7FB7C1D-6F72-EC67-2B52-B6CA442675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14781" y="3373082"/>
              <a:ext cx="3994871" cy="3236976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D754BF0-FDD8-5D8E-FDFE-C501625F110D}"/>
                </a:ext>
              </a:extLst>
            </p:cNvPr>
            <p:cNvSpPr txBox="1"/>
            <p:nvPr/>
          </p:nvSpPr>
          <p:spPr>
            <a:xfrm>
              <a:off x="8610255" y="3224992"/>
              <a:ext cx="278101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/>
                <a:t>50 percentile w/Constraints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0236FE2-77C5-97C0-9A85-0618B5C8901E}"/>
                </a:ext>
              </a:extLst>
            </p:cNvPr>
            <p:cNvSpPr txBox="1"/>
            <p:nvPr/>
          </p:nvSpPr>
          <p:spPr>
            <a:xfrm>
              <a:off x="8861416" y="2936940"/>
              <a:ext cx="18926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Reference Present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3FEFFFD-D55E-DC13-5404-C94AED42BA01}"/>
              </a:ext>
            </a:extLst>
          </p:cNvPr>
          <p:cNvGrpSpPr/>
          <p:nvPr/>
        </p:nvGrpSpPr>
        <p:grpSpPr>
          <a:xfrm>
            <a:off x="182348" y="2975000"/>
            <a:ext cx="3988403" cy="3598482"/>
            <a:chOff x="182348" y="2975000"/>
            <a:chExt cx="3988403" cy="3598482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12800FC0-E55A-3AB7-F05C-04C38EE2471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2348" y="3373082"/>
              <a:ext cx="3988403" cy="3200400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46B1037-654A-1C3E-0DC3-AB0E3102F73A}"/>
                </a:ext>
              </a:extLst>
            </p:cNvPr>
            <p:cNvSpPr txBox="1"/>
            <p:nvPr/>
          </p:nvSpPr>
          <p:spPr>
            <a:xfrm>
              <a:off x="1028149" y="2975000"/>
              <a:ext cx="1835246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/>
                <a:t>Reference Absent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B0A59AC-1B3C-FCE8-EB5E-7BA02FF888AD}"/>
                </a:ext>
              </a:extLst>
            </p:cNvPr>
            <p:cNvSpPr txBox="1"/>
            <p:nvPr/>
          </p:nvSpPr>
          <p:spPr>
            <a:xfrm>
              <a:off x="688763" y="3262883"/>
              <a:ext cx="278101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/>
                <a:t>50 percentile w/Constraints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45B1AFA-B5B2-FF06-323A-D91D4C8301A3}"/>
              </a:ext>
            </a:extLst>
          </p:cNvPr>
          <p:cNvGrpSpPr>
            <a:grpSpLocks noChangeAspect="1"/>
          </p:cNvGrpSpPr>
          <p:nvPr/>
        </p:nvGrpSpPr>
        <p:grpSpPr>
          <a:xfrm>
            <a:off x="9105520" y="118075"/>
            <a:ext cx="2755231" cy="2621280"/>
            <a:chOff x="7863468" y="2700156"/>
            <a:chExt cx="3995083" cy="3800845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BA31003B-81F0-D3F9-1630-4E967FA640EA}"/>
                </a:ext>
              </a:extLst>
            </p:cNvPr>
            <p:cNvGrpSpPr/>
            <p:nvPr/>
          </p:nvGrpSpPr>
          <p:grpSpPr>
            <a:xfrm>
              <a:off x="7863468" y="2971276"/>
              <a:ext cx="3995083" cy="3529725"/>
              <a:chOff x="7863468" y="2971276"/>
              <a:chExt cx="3995083" cy="3529725"/>
            </a:xfrm>
          </p:grpSpPr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07FF7B17-62F0-DBA4-6A61-10C8B82AC1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863468" y="3300601"/>
                <a:ext cx="3995083" cy="3200400"/>
              </a:xfrm>
              <a:prstGeom prst="rect">
                <a:avLst/>
              </a:prstGeom>
            </p:spPr>
          </p:pic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8521147-ED0C-8A82-8097-6B0AC2E2800F}"/>
                  </a:ext>
                </a:extLst>
              </p:cNvPr>
              <p:cNvSpPr txBox="1"/>
              <p:nvPr/>
            </p:nvSpPr>
            <p:spPr>
              <a:xfrm>
                <a:off x="8106540" y="2971276"/>
                <a:ext cx="3200541" cy="44627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95 percentile w/Constraints</a:t>
                </a:r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050B5A2-CAE8-ABA2-D576-9BB1E9F0CAD8}"/>
                </a:ext>
              </a:extLst>
            </p:cNvPr>
            <p:cNvSpPr txBox="1"/>
            <p:nvPr/>
          </p:nvSpPr>
          <p:spPr>
            <a:xfrm>
              <a:off x="8668468" y="2700156"/>
              <a:ext cx="2195213" cy="446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Reference Present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8176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AFA12FD-2272-9358-5AD6-0A0CDDFF2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Parallelism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5719D7-235D-20E9-15EC-F3CA5660E7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Vectorization</a:t>
            </a:r>
          </a:p>
          <a:p>
            <a:pPr lvl="1"/>
            <a:r>
              <a:rPr lang="en-US" dirty="0"/>
              <a:t>Evaluate many assignments simultaneously by proper memory layouts</a:t>
            </a:r>
          </a:p>
          <a:p>
            <a:r>
              <a:rPr lang="en-US" dirty="0"/>
              <a:t>Process parallelization</a:t>
            </a:r>
          </a:p>
          <a:p>
            <a:pPr lvl="1"/>
            <a:r>
              <a:rPr lang="en-US" dirty="0"/>
              <a:t>Use python multiprocessing to run many vectorizing processes at once.</a:t>
            </a:r>
          </a:p>
          <a:p>
            <a:r>
              <a:rPr lang="en-US" dirty="0"/>
              <a:t>Results</a:t>
            </a:r>
          </a:p>
          <a:p>
            <a:pPr marL="742950" lvl="1" indent="-285750"/>
            <a:r>
              <a:rPr lang="en-US" sz="2000" dirty="0"/>
              <a:t>No parallelism: ~100K Assignment/s </a:t>
            </a:r>
          </a:p>
          <a:p>
            <a:pPr marL="742950" lvl="1" indent="-285750"/>
            <a:r>
              <a:rPr lang="en-US" sz="2000" dirty="0"/>
              <a:t>Vector parallelism: ~1M  Assignment /s</a:t>
            </a:r>
          </a:p>
          <a:p>
            <a:pPr marL="742950" lvl="1" indent="-285750"/>
            <a:r>
              <a:rPr lang="en-US" sz="2000" dirty="0"/>
              <a:t>Vector + 10 process parallelism: ~10 M/s</a:t>
            </a:r>
          </a:p>
          <a:p>
            <a:pPr marL="1200150" lvl="2" indent="-285750"/>
            <a:r>
              <a:rPr lang="en-US" dirty="0"/>
              <a:t>~1 day to evaluate 10</a:t>
            </a:r>
            <a:r>
              <a:rPr lang="en-US" baseline="30000" dirty="0"/>
              <a:t>12</a:t>
            </a:r>
            <a:r>
              <a:rPr lang="en-US" dirty="0"/>
              <a:t> assignments with 20 M1 mac cores</a:t>
            </a:r>
            <a:endParaRPr lang="en-US" baseline="30000" dirty="0"/>
          </a:p>
        </p:txBody>
      </p:sp>
    </p:spTree>
    <p:extLst>
      <p:ext uri="{BB962C8B-B14F-4D97-AF65-F5344CB8AC3E}">
        <p14:creationId xmlns:p14="http://schemas.microsoft.com/office/powerpoint/2010/main" val="24393080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2FF4E-85A0-8FB3-C051-987CE2359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Contributions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9D305B-36E7-75AA-8D45-98FDDFF347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err="1"/>
              <a:t>piHash</a:t>
            </a:r>
            <a:r>
              <a:rPr lang="en-US" dirty="0"/>
              <a:t> algorithm for scalable discovery of structurally identical models.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Scalable constraint-based approach to finding sub-networks.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Open-source python package that provides (1) and (2).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Application to Oscillator Database and </a:t>
            </a:r>
            <a:r>
              <a:rPr lang="en-US" dirty="0" err="1"/>
              <a:t>BioModels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909456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6DEFA-DCA4-D3D2-8AE0-42A192642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65542A-6F57-7169-C0F2-7E7FF7F171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Review with Anatasia</a:t>
            </a:r>
          </a:p>
          <a:p>
            <a:r>
              <a:rPr lang="en-US" dirty="0"/>
              <a:t>Create a package</a:t>
            </a:r>
          </a:p>
          <a:p>
            <a:r>
              <a:rPr lang="en-US" dirty="0"/>
              <a:t>More detailed analysis of </a:t>
            </a:r>
            <a:r>
              <a:rPr lang="en-US" dirty="0" err="1"/>
              <a:t>BioModels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14359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9BBC80-2191-7568-8B11-10295A575F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5430"/>
            <a:ext cx="10975428" cy="884311"/>
          </a:xfrm>
        </p:spPr>
        <p:txBody>
          <a:bodyPr>
            <a:normAutofit/>
          </a:bodyPr>
          <a:lstStyle/>
          <a:p>
            <a:r>
              <a:rPr lang="en-US" dirty="0"/>
              <a:t>Order Independent Encoding (OIE) of Arrays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DF359AD4-38E0-F8BD-C06D-09EA1286684A}"/>
              </a:ext>
            </a:extLst>
          </p:cNvPr>
          <p:cNvGraphicFramePr>
            <a:graphicFrameLocks noGrp="1"/>
          </p:cNvGraphicFramePr>
          <p:nvPr/>
        </p:nvGraphicFramePr>
        <p:xfrm>
          <a:off x="1333263" y="3501423"/>
          <a:ext cx="1935531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5177">
                  <a:extLst>
                    <a:ext uri="{9D8B030D-6E8A-4147-A177-3AD203B41FA5}">
                      <a16:colId xmlns:a16="http://schemas.microsoft.com/office/drawing/2014/main" val="1823096244"/>
                    </a:ext>
                  </a:extLst>
                </a:gridCol>
                <a:gridCol w="645177">
                  <a:extLst>
                    <a:ext uri="{9D8B030D-6E8A-4147-A177-3AD203B41FA5}">
                      <a16:colId xmlns:a16="http://schemas.microsoft.com/office/drawing/2014/main" val="1567734860"/>
                    </a:ext>
                  </a:extLst>
                </a:gridCol>
                <a:gridCol w="645177">
                  <a:extLst>
                    <a:ext uri="{9D8B030D-6E8A-4147-A177-3AD203B41FA5}">
                      <a16:colId xmlns:a16="http://schemas.microsoft.com/office/drawing/2014/main" val="1116869917"/>
                    </a:ext>
                  </a:extLst>
                </a:gridCol>
              </a:tblGrid>
              <a:tr h="27935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162428"/>
                  </a:ext>
                </a:extLst>
              </a:tr>
              <a:tr h="27935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6436688"/>
                  </a:ext>
                </a:extLst>
              </a:tr>
              <a:tr h="27935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8559439"/>
                  </a:ext>
                </a:extLst>
              </a:tr>
              <a:tr h="27935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223519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5AFF0D7-3D67-9737-F5F0-424A5F54987E}"/>
                  </a:ext>
                </a:extLst>
              </p:cNvPr>
              <p:cNvSpPr txBox="1"/>
              <p:nvPr/>
            </p:nvSpPr>
            <p:spPr>
              <a:xfrm>
                <a:off x="1571388" y="4625966"/>
                <a:ext cx="30373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5AFF0D7-3D67-9737-F5F0-424A5F5498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1388" y="4625966"/>
                <a:ext cx="303738" cy="276999"/>
              </a:xfrm>
              <a:prstGeom prst="rect">
                <a:avLst/>
              </a:prstGeom>
              <a:blipFill>
                <a:blip r:embed="rId2"/>
                <a:stretch>
                  <a:fillRect l="-16000" r="-4000" b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492DC19-79E0-2D37-D597-2CCC575E90FD}"/>
                  </a:ext>
                </a:extLst>
              </p:cNvPr>
              <p:cNvSpPr txBox="1"/>
              <p:nvPr/>
            </p:nvSpPr>
            <p:spPr>
              <a:xfrm>
                <a:off x="1555623" y="4273867"/>
                <a:ext cx="3037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492DC19-79E0-2D37-D597-2CCC575E90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5623" y="4273867"/>
                <a:ext cx="303736" cy="276999"/>
              </a:xfrm>
              <a:prstGeom prst="rect">
                <a:avLst/>
              </a:prstGeom>
              <a:blipFill>
                <a:blip r:embed="rId3"/>
                <a:stretch>
                  <a:fillRect l="-16000" r="-4000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FE92014-C05B-A8C7-996F-E36DE1F7CDDA}"/>
                  </a:ext>
                </a:extLst>
              </p:cNvPr>
              <p:cNvSpPr txBox="1"/>
              <p:nvPr/>
            </p:nvSpPr>
            <p:spPr>
              <a:xfrm>
                <a:off x="1597668" y="3895501"/>
                <a:ext cx="29841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FE92014-C05B-A8C7-996F-E36DE1F7CD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7668" y="3895501"/>
                <a:ext cx="298415" cy="276999"/>
              </a:xfrm>
              <a:prstGeom prst="rect">
                <a:avLst/>
              </a:prstGeom>
              <a:blipFill>
                <a:blip r:embed="rId4"/>
                <a:stretch>
                  <a:fillRect l="-16000" r="-4000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3ED285F-8A24-F34C-CAA1-E20669C0FBBC}"/>
                  </a:ext>
                </a:extLst>
              </p:cNvPr>
              <p:cNvSpPr txBox="1"/>
              <p:nvPr/>
            </p:nvSpPr>
            <p:spPr>
              <a:xfrm>
                <a:off x="704193" y="3501423"/>
                <a:ext cx="3734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3ED285F-8A24-F34C-CAA1-E20669C0FB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193" y="3501423"/>
                <a:ext cx="373436" cy="276999"/>
              </a:xfrm>
              <a:prstGeom prst="rect">
                <a:avLst/>
              </a:prstGeom>
              <a:blipFill>
                <a:blip r:embed="rId5"/>
                <a:stretch>
                  <a:fillRect l="-13333" r="-6667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0864615-873D-BF87-FF21-840CE324ABDE}"/>
                  </a:ext>
                </a:extLst>
              </p:cNvPr>
              <p:cNvSpPr txBox="1"/>
              <p:nvPr/>
            </p:nvSpPr>
            <p:spPr>
              <a:xfrm>
                <a:off x="533930" y="1152139"/>
                <a:ext cx="8966109" cy="17543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Counts of </a:t>
                </a:r>
                <a:r>
                  <a:rPr lang="en-US" b="1" i="1" dirty="0"/>
                  <a:t>value criteria </a:t>
                </a:r>
                <a:r>
                  <a:rPr lang="en-US" dirty="0"/>
                  <a:t>for a column/row; e.g.,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𝑴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column B, (1, -1, 1):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Number of values &lt; 0 (e.g., 1)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Number of values = 0 (</a:t>
                </a:r>
                <a:r>
                  <a:rPr lang="en-US" dirty="0" err="1"/>
                  <a:t>e.g</a:t>
                </a:r>
                <a:r>
                  <a:rPr lang="en-US" dirty="0"/>
                  <a:t>, 0)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Number of values  &gt; 0 (e.g., 2)</a:t>
                </a:r>
              </a:p>
              <a:p>
                <a:r>
                  <a:rPr lang="en-US" dirty="0"/>
                  <a:t>An </a:t>
                </a:r>
                <a:r>
                  <a:rPr lang="en-US" b="1" i="1" dirty="0"/>
                  <a:t>order independent encoding (OIE) </a:t>
                </a:r>
                <a:r>
                  <a:rPr lang="en-US" dirty="0"/>
                  <a:t>for an array is counts for the value criteria for the array.</a:t>
                </a:r>
              </a:p>
              <a:p>
                <a:r>
                  <a:rPr lang="en-US" dirty="0"/>
                  <a:t>OIE: #(&lt;0) + 1e3*(# ==0) + 1e6*(# &gt; 0); e.g., 1 + 0*1e3 + 1*1e6 = 2,000,001</a:t>
                </a: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0864615-873D-BF87-FF21-840CE324AB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930" y="1152139"/>
                <a:ext cx="8966109" cy="1754326"/>
              </a:xfrm>
              <a:prstGeom prst="rect">
                <a:avLst/>
              </a:prstGeom>
              <a:blipFill>
                <a:blip r:embed="rId6"/>
                <a:stretch>
                  <a:fillRect l="-708" t="-1439" b="-50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3" name="Table 32">
            <a:extLst>
              <a:ext uri="{FF2B5EF4-FFF2-40B4-BE49-F238E27FC236}">
                <a16:creationId xmlns:a16="http://schemas.microsoft.com/office/drawing/2014/main" id="{665041EA-A859-7B73-D6AE-8FB6C8AA69F7}"/>
              </a:ext>
            </a:extLst>
          </p:cNvPr>
          <p:cNvGraphicFramePr>
            <a:graphicFrameLocks noGrp="1"/>
          </p:cNvGraphicFramePr>
          <p:nvPr/>
        </p:nvGraphicFramePr>
        <p:xfrm>
          <a:off x="5133608" y="3440980"/>
          <a:ext cx="1834749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1583">
                  <a:extLst>
                    <a:ext uri="{9D8B030D-6E8A-4147-A177-3AD203B41FA5}">
                      <a16:colId xmlns:a16="http://schemas.microsoft.com/office/drawing/2014/main" val="1823096244"/>
                    </a:ext>
                  </a:extLst>
                </a:gridCol>
                <a:gridCol w="611583">
                  <a:extLst>
                    <a:ext uri="{9D8B030D-6E8A-4147-A177-3AD203B41FA5}">
                      <a16:colId xmlns:a16="http://schemas.microsoft.com/office/drawing/2014/main" val="1567734860"/>
                    </a:ext>
                  </a:extLst>
                </a:gridCol>
                <a:gridCol w="611583">
                  <a:extLst>
                    <a:ext uri="{9D8B030D-6E8A-4147-A177-3AD203B41FA5}">
                      <a16:colId xmlns:a16="http://schemas.microsoft.com/office/drawing/2014/main" val="1116869917"/>
                    </a:ext>
                  </a:extLst>
                </a:gridCol>
              </a:tblGrid>
              <a:tr h="27935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162428"/>
                  </a:ext>
                </a:extLst>
              </a:tr>
              <a:tr h="27935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6436688"/>
                  </a:ext>
                </a:extLst>
              </a:tr>
              <a:tr h="27935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8559439"/>
                  </a:ext>
                </a:extLst>
              </a:tr>
              <a:tr h="27935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223519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57DC6C62-34AF-C725-D624-A1EAA1C36BCE}"/>
                  </a:ext>
                </a:extLst>
              </p:cNvPr>
              <p:cNvSpPr txBox="1"/>
              <p:nvPr/>
            </p:nvSpPr>
            <p:spPr>
              <a:xfrm>
                <a:off x="5371734" y="4565523"/>
                <a:ext cx="3037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57DC6C62-34AF-C725-D624-A1EAA1C36B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1734" y="4565523"/>
                <a:ext cx="303736" cy="276999"/>
              </a:xfrm>
              <a:prstGeom prst="rect">
                <a:avLst/>
              </a:prstGeom>
              <a:blipFill>
                <a:blip r:embed="rId7"/>
                <a:stretch>
                  <a:fillRect l="-12000" r="-8000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E3D9104-8DCE-EF0E-610D-81AA1F30055E}"/>
                  </a:ext>
                </a:extLst>
              </p:cNvPr>
              <p:cNvSpPr txBox="1"/>
              <p:nvPr/>
            </p:nvSpPr>
            <p:spPr>
              <a:xfrm>
                <a:off x="5355969" y="4213424"/>
                <a:ext cx="3037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E3D9104-8DCE-EF0E-610D-81AA1F3005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5969" y="4213424"/>
                <a:ext cx="303736" cy="276999"/>
              </a:xfrm>
              <a:prstGeom prst="rect">
                <a:avLst/>
              </a:prstGeom>
              <a:blipFill>
                <a:blip r:embed="rId8"/>
                <a:stretch>
                  <a:fillRect l="-16000" r="-4000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AE456FE-43AC-1ACC-6C10-8E8142B0672F}"/>
                  </a:ext>
                </a:extLst>
              </p:cNvPr>
              <p:cNvSpPr txBox="1"/>
              <p:nvPr/>
            </p:nvSpPr>
            <p:spPr>
              <a:xfrm>
                <a:off x="5398014" y="3835058"/>
                <a:ext cx="30322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AE456FE-43AC-1ACC-6C10-8E8142B067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8014" y="3835058"/>
                <a:ext cx="303225" cy="276999"/>
              </a:xfrm>
              <a:prstGeom prst="rect">
                <a:avLst/>
              </a:prstGeom>
              <a:blipFill>
                <a:blip r:embed="rId9"/>
                <a:stretch>
                  <a:fillRect l="-20833" r="-8333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861FA2B-9831-AB77-2E23-6E13516EC967}"/>
                  </a:ext>
                </a:extLst>
              </p:cNvPr>
              <p:cNvSpPr txBox="1"/>
              <p:nvPr/>
            </p:nvSpPr>
            <p:spPr>
              <a:xfrm>
                <a:off x="4631343" y="3465726"/>
                <a:ext cx="3734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861FA2B-9831-AB77-2E23-6E13516EC9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1343" y="3465726"/>
                <a:ext cx="373436" cy="276999"/>
              </a:xfrm>
              <a:prstGeom prst="rect">
                <a:avLst/>
              </a:prstGeom>
              <a:blipFill>
                <a:blip r:embed="rId10"/>
                <a:stretch>
                  <a:fillRect l="-12903" r="-3226" b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8" name="Table 37">
            <a:extLst>
              <a:ext uri="{FF2B5EF4-FFF2-40B4-BE49-F238E27FC236}">
                <a16:creationId xmlns:a16="http://schemas.microsoft.com/office/drawing/2014/main" id="{CDFA5E1D-8E6F-D4F2-A4CE-6A7735F0992D}"/>
              </a:ext>
            </a:extLst>
          </p:cNvPr>
          <p:cNvGraphicFramePr>
            <a:graphicFrameLocks noGrp="1"/>
          </p:cNvGraphicFramePr>
          <p:nvPr/>
        </p:nvGraphicFramePr>
        <p:xfrm>
          <a:off x="8855663" y="3429000"/>
          <a:ext cx="1834749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1583">
                  <a:extLst>
                    <a:ext uri="{9D8B030D-6E8A-4147-A177-3AD203B41FA5}">
                      <a16:colId xmlns:a16="http://schemas.microsoft.com/office/drawing/2014/main" val="1823096244"/>
                    </a:ext>
                  </a:extLst>
                </a:gridCol>
                <a:gridCol w="611583">
                  <a:extLst>
                    <a:ext uri="{9D8B030D-6E8A-4147-A177-3AD203B41FA5}">
                      <a16:colId xmlns:a16="http://schemas.microsoft.com/office/drawing/2014/main" val="1567734860"/>
                    </a:ext>
                  </a:extLst>
                </a:gridCol>
                <a:gridCol w="611583">
                  <a:extLst>
                    <a:ext uri="{9D8B030D-6E8A-4147-A177-3AD203B41FA5}">
                      <a16:colId xmlns:a16="http://schemas.microsoft.com/office/drawing/2014/main" val="1116869917"/>
                    </a:ext>
                  </a:extLst>
                </a:gridCol>
              </a:tblGrid>
              <a:tr h="27935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162428"/>
                  </a:ext>
                </a:extLst>
              </a:tr>
              <a:tr h="27935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6436688"/>
                  </a:ext>
                </a:extLst>
              </a:tr>
              <a:tr h="27935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8559439"/>
                  </a:ext>
                </a:extLst>
              </a:tr>
              <a:tr h="27935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223519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ABDE6D6-B210-DB10-F0B0-89CD85699744}"/>
                  </a:ext>
                </a:extLst>
              </p:cNvPr>
              <p:cNvSpPr txBox="1"/>
              <p:nvPr/>
            </p:nvSpPr>
            <p:spPr>
              <a:xfrm>
                <a:off x="9093789" y="4553543"/>
                <a:ext cx="33528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bSup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ABDE6D6-B210-DB10-F0B0-89CD856997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3789" y="4553543"/>
                <a:ext cx="335284" cy="276999"/>
              </a:xfrm>
              <a:prstGeom prst="rect">
                <a:avLst/>
              </a:prstGeom>
              <a:blipFill>
                <a:blip r:embed="rId11"/>
                <a:stretch>
                  <a:fillRect l="-18519" r="-3704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68B15F7-D639-BF9D-F3A9-6ABF3EEE0B19}"/>
                  </a:ext>
                </a:extLst>
              </p:cNvPr>
              <p:cNvSpPr txBox="1"/>
              <p:nvPr/>
            </p:nvSpPr>
            <p:spPr>
              <a:xfrm>
                <a:off x="9078024" y="4201444"/>
                <a:ext cx="33528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bSup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68B15F7-D639-BF9D-F3A9-6ABF3EEE0B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78024" y="4201444"/>
                <a:ext cx="335284" cy="276999"/>
              </a:xfrm>
              <a:prstGeom prst="rect">
                <a:avLst/>
              </a:prstGeom>
              <a:blipFill>
                <a:blip r:embed="rId12"/>
                <a:stretch>
                  <a:fillRect l="-14286" r="-3571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D830B06-5232-C681-BB1B-1929D53596DA}"/>
                  </a:ext>
                </a:extLst>
              </p:cNvPr>
              <p:cNvSpPr txBox="1"/>
              <p:nvPr/>
            </p:nvSpPr>
            <p:spPr>
              <a:xfrm>
                <a:off x="9120069" y="3823078"/>
                <a:ext cx="33528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bSup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D830B06-5232-C681-BB1B-1929D53596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0069" y="3823078"/>
                <a:ext cx="335284" cy="276999"/>
              </a:xfrm>
              <a:prstGeom prst="rect">
                <a:avLst/>
              </a:prstGeom>
              <a:blipFill>
                <a:blip r:embed="rId13"/>
                <a:stretch>
                  <a:fillRect l="-14815" r="-3704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60BE852-59A1-E15F-81C0-60C7847D0EA0}"/>
                  </a:ext>
                </a:extLst>
              </p:cNvPr>
              <p:cNvSpPr txBox="1"/>
              <p:nvPr/>
            </p:nvSpPr>
            <p:spPr>
              <a:xfrm>
                <a:off x="8358797" y="3401594"/>
                <a:ext cx="49686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60BE852-59A1-E15F-81C0-60C7847D0E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8797" y="3401594"/>
                <a:ext cx="496866" cy="369332"/>
              </a:xfrm>
              <a:prstGeom prst="rect">
                <a:avLst/>
              </a:prstGeom>
              <a:blipFill>
                <a:blip r:embed="rId14"/>
                <a:stretch>
                  <a:fillRect l="-15000" r="-5000" b="-129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54AC2F8B-A0C2-6696-4D1D-464AC16704DA}"/>
                  </a:ext>
                </a:extLst>
              </p:cNvPr>
              <p:cNvSpPr txBox="1"/>
              <p:nvPr/>
            </p:nvSpPr>
            <p:spPr>
              <a:xfrm>
                <a:off x="523420" y="5191167"/>
                <a:ext cx="338996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400" dirty="0"/>
                  <a:t>: 1,000,001;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400" dirty="0"/>
                  <a:t>1,000,001;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400" dirty="0"/>
                  <a:t>1,001,000</a:t>
                </a: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54AC2F8B-A0C2-6696-4D1D-464AC16704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420" y="5191167"/>
                <a:ext cx="3389967" cy="307777"/>
              </a:xfrm>
              <a:prstGeom prst="rect">
                <a:avLst/>
              </a:prstGeom>
              <a:blipFill>
                <a:blip r:embed="rId15"/>
                <a:stretch>
                  <a:fillRect b="-2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FA58E72B-6665-E4FA-ED1F-ACDFCBE5D5BD}"/>
                  </a:ext>
                </a:extLst>
              </p:cNvPr>
              <p:cNvSpPr txBox="1"/>
              <p:nvPr/>
            </p:nvSpPr>
            <p:spPr>
              <a:xfrm>
                <a:off x="533930" y="5456151"/>
                <a:ext cx="214687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1400" dirty="0"/>
                  <a:t>: 1,001,001;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en-US" sz="1400" dirty="0"/>
                  <a:t>2,000,001</a:t>
                </a: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FA58E72B-6665-E4FA-ED1F-ACDFCBE5D5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930" y="5456151"/>
                <a:ext cx="2146870" cy="307777"/>
              </a:xfrm>
              <a:prstGeom prst="rect">
                <a:avLst/>
              </a:prstGeom>
              <a:blipFill>
                <a:blip r:embed="rId16"/>
                <a:stretch>
                  <a:fillRect t="-3846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F7E29352-4C68-897A-8736-5D8FC429394A}"/>
                  </a:ext>
                </a:extLst>
              </p:cNvPr>
              <p:cNvSpPr txBox="1"/>
              <p:nvPr/>
            </p:nvSpPr>
            <p:spPr>
              <a:xfrm>
                <a:off x="4375447" y="5206932"/>
                <a:ext cx="347011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400" dirty="0"/>
                  <a:t>: 1,000,001;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1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400" dirty="0"/>
                  <a:t>: 1,001,000;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400" dirty="0"/>
                  <a:t>1,000,001</a:t>
                </a: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F7E29352-4C68-897A-8736-5D8FC42939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5447" y="5206932"/>
                <a:ext cx="3470117" cy="307777"/>
              </a:xfrm>
              <a:prstGeom prst="rect">
                <a:avLst/>
              </a:prstGeom>
              <a:blipFill>
                <a:blip r:embed="rId17"/>
                <a:stretch>
                  <a:fillRect t="-3846" b="-1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ECDE331B-B5DF-C9C8-A4F1-6DB128037966}"/>
                  </a:ext>
                </a:extLst>
              </p:cNvPr>
              <p:cNvSpPr txBox="1"/>
              <p:nvPr/>
            </p:nvSpPr>
            <p:spPr>
              <a:xfrm>
                <a:off x="4364937" y="5471916"/>
                <a:ext cx="217950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400" dirty="0"/>
                  <a:t>: 2,001,001;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en-US" sz="1400" dirty="0"/>
                  <a:t>1,000,001</a:t>
                </a: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ECDE331B-B5DF-C9C8-A4F1-6DB1280379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4937" y="5471916"/>
                <a:ext cx="2179507" cy="307777"/>
              </a:xfrm>
              <a:prstGeom prst="rect">
                <a:avLst/>
              </a:prstGeom>
              <a:blipFill>
                <a:blip r:embed="rId18"/>
                <a:stretch>
                  <a:fillRect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3BB2813A-59AF-54C1-5778-4EB0D1DD7D16}"/>
                  </a:ext>
                </a:extLst>
              </p:cNvPr>
              <p:cNvSpPr txBox="1"/>
              <p:nvPr/>
            </p:nvSpPr>
            <p:spPr>
              <a:xfrm>
                <a:off x="8211746" y="5154901"/>
                <a:ext cx="3456834" cy="3147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bSup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400" dirty="0"/>
                  <a:t>: 1,000,001;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bSup>
                    <m:r>
                      <a:rPr lang="en-US" sz="1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400" dirty="0"/>
                  <a:t>1,001;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bSup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400" dirty="0"/>
                  <a:t>1,000,001</a:t>
                </a: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3BB2813A-59AF-54C1-5778-4EB0D1DD7D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1746" y="5154901"/>
                <a:ext cx="3456834" cy="314702"/>
              </a:xfrm>
              <a:prstGeom prst="rect">
                <a:avLst/>
              </a:prstGeom>
              <a:blipFill>
                <a:blip r:embed="rId19"/>
                <a:stretch>
                  <a:fillRect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F97C3548-E741-37AD-5059-BA04C69608A0}"/>
                  </a:ext>
                </a:extLst>
              </p:cNvPr>
              <p:cNvSpPr txBox="1"/>
              <p:nvPr/>
            </p:nvSpPr>
            <p:spPr>
              <a:xfrm>
                <a:off x="8201237" y="5419885"/>
                <a:ext cx="215745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400" dirty="0"/>
                  <a:t>: 1,000,002;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en-US" sz="1400" dirty="0"/>
                  <a:t>1,001,001</a:t>
                </a: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F97C3548-E741-37AD-5059-BA04C69608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1237" y="5419885"/>
                <a:ext cx="2157450" cy="307777"/>
              </a:xfrm>
              <a:prstGeom prst="rect">
                <a:avLst/>
              </a:prstGeom>
              <a:blipFill>
                <a:blip r:embed="rId20"/>
                <a:stretch>
                  <a:fillRect t="-3846" b="-1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080297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9BBC80-2191-7568-8B11-10295A575F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145" y="165430"/>
            <a:ext cx="11887199" cy="713182"/>
          </a:xfrm>
        </p:spPr>
        <p:txBody>
          <a:bodyPr>
            <a:normAutofit/>
          </a:bodyPr>
          <a:lstStyle/>
          <a:p>
            <a:r>
              <a:rPr lang="en-US" sz="3600" dirty="0"/>
              <a:t>DSIRN: Detecting Structurally Identical Reaction Networks: 2</a:t>
            </a:r>
          </a:p>
        </p:txBody>
      </p:sp>
      <p:graphicFrame>
        <p:nvGraphicFramePr>
          <p:cNvPr id="49" name="Table 48">
            <a:extLst>
              <a:ext uri="{FF2B5EF4-FFF2-40B4-BE49-F238E27FC236}">
                <a16:creationId xmlns:a16="http://schemas.microsoft.com/office/drawing/2014/main" id="{F65F09B3-FA0A-A947-3A08-34E0166C5B2B}"/>
              </a:ext>
            </a:extLst>
          </p:cNvPr>
          <p:cNvGraphicFramePr>
            <a:graphicFrameLocks noGrp="1"/>
          </p:cNvGraphicFramePr>
          <p:nvPr/>
        </p:nvGraphicFramePr>
        <p:xfrm>
          <a:off x="1031633" y="1695691"/>
          <a:ext cx="1935531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5177">
                  <a:extLst>
                    <a:ext uri="{9D8B030D-6E8A-4147-A177-3AD203B41FA5}">
                      <a16:colId xmlns:a16="http://schemas.microsoft.com/office/drawing/2014/main" val="1823096244"/>
                    </a:ext>
                  </a:extLst>
                </a:gridCol>
                <a:gridCol w="645177">
                  <a:extLst>
                    <a:ext uri="{9D8B030D-6E8A-4147-A177-3AD203B41FA5}">
                      <a16:colId xmlns:a16="http://schemas.microsoft.com/office/drawing/2014/main" val="1567734860"/>
                    </a:ext>
                  </a:extLst>
                </a:gridCol>
                <a:gridCol w="645177">
                  <a:extLst>
                    <a:ext uri="{9D8B030D-6E8A-4147-A177-3AD203B41FA5}">
                      <a16:colId xmlns:a16="http://schemas.microsoft.com/office/drawing/2014/main" val="1116869917"/>
                    </a:ext>
                  </a:extLst>
                </a:gridCol>
              </a:tblGrid>
              <a:tr h="27935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162428"/>
                  </a:ext>
                </a:extLst>
              </a:tr>
              <a:tr h="27935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6436688"/>
                  </a:ext>
                </a:extLst>
              </a:tr>
              <a:tr h="27935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8559439"/>
                  </a:ext>
                </a:extLst>
              </a:tr>
              <a:tr h="27935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223519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B37A72DC-79FA-C11E-BB30-295FB4FE8486}"/>
                  </a:ext>
                </a:extLst>
              </p:cNvPr>
              <p:cNvSpPr txBox="1"/>
              <p:nvPr/>
            </p:nvSpPr>
            <p:spPr>
              <a:xfrm>
                <a:off x="1269758" y="2820234"/>
                <a:ext cx="3037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B37A72DC-79FA-C11E-BB30-295FB4FE84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9758" y="2820234"/>
                <a:ext cx="303736" cy="276999"/>
              </a:xfrm>
              <a:prstGeom prst="rect">
                <a:avLst/>
              </a:prstGeom>
              <a:blipFill>
                <a:blip r:embed="rId2"/>
                <a:stretch>
                  <a:fillRect l="-12000" r="-8000" b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AE02B6A3-637F-EAF6-4898-5DC9D5A4BCDA}"/>
                  </a:ext>
                </a:extLst>
              </p:cNvPr>
              <p:cNvSpPr txBox="1"/>
              <p:nvPr/>
            </p:nvSpPr>
            <p:spPr>
              <a:xfrm>
                <a:off x="1253993" y="2468135"/>
                <a:ext cx="3037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AE02B6A3-637F-EAF6-4898-5DC9D5A4BC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3993" y="2468135"/>
                <a:ext cx="303736" cy="276999"/>
              </a:xfrm>
              <a:prstGeom prst="rect">
                <a:avLst/>
              </a:prstGeom>
              <a:blipFill>
                <a:blip r:embed="rId3"/>
                <a:stretch>
                  <a:fillRect l="-16000" r="-4000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1BD9231-EC02-2B63-4F8F-9E60410E0A93}"/>
                  </a:ext>
                </a:extLst>
              </p:cNvPr>
              <p:cNvSpPr txBox="1"/>
              <p:nvPr/>
            </p:nvSpPr>
            <p:spPr>
              <a:xfrm>
                <a:off x="1296038" y="2089769"/>
                <a:ext cx="29841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1BD9231-EC02-2B63-4F8F-9E60410E0A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6038" y="2089769"/>
                <a:ext cx="298415" cy="276999"/>
              </a:xfrm>
              <a:prstGeom prst="rect">
                <a:avLst/>
              </a:prstGeom>
              <a:blipFill>
                <a:blip r:embed="rId4"/>
                <a:stretch>
                  <a:fillRect l="-20833" r="-4167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52DB22CC-8F09-74A0-818C-7FFD1FB8A9F7}"/>
                  </a:ext>
                </a:extLst>
              </p:cNvPr>
              <p:cNvSpPr txBox="1"/>
              <p:nvPr/>
            </p:nvSpPr>
            <p:spPr>
              <a:xfrm>
                <a:off x="602258" y="1695691"/>
                <a:ext cx="3734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52DB22CC-8F09-74A0-818C-7FFD1FB8A9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258" y="1695691"/>
                <a:ext cx="373436" cy="276999"/>
              </a:xfrm>
              <a:prstGeom prst="rect">
                <a:avLst/>
              </a:prstGeom>
              <a:blipFill>
                <a:blip r:embed="rId5"/>
                <a:stretch>
                  <a:fillRect l="-13333" r="-6667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TextBox 53">
            <a:extLst>
              <a:ext uri="{FF2B5EF4-FFF2-40B4-BE49-F238E27FC236}">
                <a16:creationId xmlns:a16="http://schemas.microsoft.com/office/drawing/2014/main" id="{13EB92E3-081E-88B8-E85B-CE48D981CB15}"/>
              </a:ext>
            </a:extLst>
          </p:cNvPr>
          <p:cNvSpPr txBox="1"/>
          <p:nvPr/>
        </p:nvSpPr>
        <p:spPr>
          <a:xfrm>
            <a:off x="154103" y="2088084"/>
            <a:ext cx="9140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1,000,001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A2CB7AC-436D-B39A-715C-B94D4CC7F47D}"/>
              </a:ext>
            </a:extLst>
          </p:cNvPr>
          <p:cNvSpPr txBox="1"/>
          <p:nvPr/>
        </p:nvSpPr>
        <p:spPr>
          <a:xfrm>
            <a:off x="119570" y="2466846"/>
            <a:ext cx="10450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1,000,001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96F61A37-D9B9-056A-65C1-413CBAA6DA97}"/>
              </a:ext>
            </a:extLst>
          </p:cNvPr>
          <p:cNvSpPr txBox="1"/>
          <p:nvPr/>
        </p:nvSpPr>
        <p:spPr>
          <a:xfrm>
            <a:off x="103805" y="2829455"/>
            <a:ext cx="10450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1,001,000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2181E07C-C12F-C435-A821-C0282B171E95}"/>
              </a:ext>
            </a:extLst>
          </p:cNvPr>
          <p:cNvSpPr txBox="1"/>
          <p:nvPr/>
        </p:nvSpPr>
        <p:spPr>
          <a:xfrm rot="5400000">
            <a:off x="2137334" y="1148529"/>
            <a:ext cx="91571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2,000,001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9C6C992-9E4B-38A6-3E5C-785115D5FE71}"/>
              </a:ext>
            </a:extLst>
          </p:cNvPr>
          <p:cNvSpPr txBox="1"/>
          <p:nvPr/>
        </p:nvSpPr>
        <p:spPr>
          <a:xfrm rot="5400000">
            <a:off x="1557308" y="1150051"/>
            <a:ext cx="91571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1,001,001</a:t>
            </a:r>
          </a:p>
        </p:txBody>
      </p:sp>
      <p:graphicFrame>
        <p:nvGraphicFramePr>
          <p:cNvPr id="61" name="Table 60">
            <a:extLst>
              <a:ext uri="{FF2B5EF4-FFF2-40B4-BE49-F238E27FC236}">
                <a16:creationId xmlns:a16="http://schemas.microsoft.com/office/drawing/2014/main" id="{B3F53F42-BCDA-BC3A-A992-07B7CB912B05}"/>
              </a:ext>
            </a:extLst>
          </p:cNvPr>
          <p:cNvGraphicFramePr>
            <a:graphicFrameLocks noGrp="1"/>
          </p:cNvGraphicFramePr>
          <p:nvPr/>
        </p:nvGraphicFramePr>
        <p:xfrm>
          <a:off x="4162136" y="1750858"/>
          <a:ext cx="1935531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5177">
                  <a:extLst>
                    <a:ext uri="{9D8B030D-6E8A-4147-A177-3AD203B41FA5}">
                      <a16:colId xmlns:a16="http://schemas.microsoft.com/office/drawing/2014/main" val="1823096244"/>
                    </a:ext>
                  </a:extLst>
                </a:gridCol>
                <a:gridCol w="645177">
                  <a:extLst>
                    <a:ext uri="{9D8B030D-6E8A-4147-A177-3AD203B41FA5}">
                      <a16:colId xmlns:a16="http://schemas.microsoft.com/office/drawing/2014/main" val="1567734860"/>
                    </a:ext>
                  </a:extLst>
                </a:gridCol>
                <a:gridCol w="645177">
                  <a:extLst>
                    <a:ext uri="{9D8B030D-6E8A-4147-A177-3AD203B41FA5}">
                      <a16:colId xmlns:a16="http://schemas.microsoft.com/office/drawing/2014/main" val="1116869917"/>
                    </a:ext>
                  </a:extLst>
                </a:gridCol>
              </a:tblGrid>
              <a:tr h="27935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162428"/>
                  </a:ext>
                </a:extLst>
              </a:tr>
              <a:tr h="27935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6436688"/>
                  </a:ext>
                </a:extLst>
              </a:tr>
              <a:tr h="27935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8559439"/>
                  </a:ext>
                </a:extLst>
              </a:tr>
              <a:tr h="27935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223519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67E68331-D015-9F91-6F3F-153D56CFEE06}"/>
                  </a:ext>
                </a:extLst>
              </p:cNvPr>
              <p:cNvSpPr txBox="1"/>
              <p:nvPr/>
            </p:nvSpPr>
            <p:spPr>
              <a:xfrm>
                <a:off x="4400261" y="2875401"/>
                <a:ext cx="3037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67E68331-D015-9F91-6F3F-153D56CFEE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0261" y="2875401"/>
                <a:ext cx="303736" cy="276999"/>
              </a:xfrm>
              <a:prstGeom prst="rect">
                <a:avLst/>
              </a:prstGeom>
              <a:blipFill>
                <a:blip r:embed="rId6"/>
                <a:stretch>
                  <a:fillRect l="-16000" r="-4000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4AB34D2D-28C0-5BDF-1098-69A66A952FBD}"/>
                  </a:ext>
                </a:extLst>
              </p:cNvPr>
              <p:cNvSpPr txBox="1"/>
              <p:nvPr/>
            </p:nvSpPr>
            <p:spPr>
              <a:xfrm>
                <a:off x="4384496" y="2523302"/>
                <a:ext cx="3037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4AB34D2D-28C0-5BDF-1098-69A66A952F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4496" y="2523302"/>
                <a:ext cx="303736" cy="276999"/>
              </a:xfrm>
              <a:prstGeom prst="rect">
                <a:avLst/>
              </a:prstGeom>
              <a:blipFill>
                <a:blip r:embed="rId7"/>
                <a:stretch>
                  <a:fillRect l="-16000" r="-4000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DBBEB658-D6FC-D6BA-2A0B-A37266264E83}"/>
                  </a:ext>
                </a:extLst>
              </p:cNvPr>
              <p:cNvSpPr txBox="1"/>
              <p:nvPr/>
            </p:nvSpPr>
            <p:spPr>
              <a:xfrm>
                <a:off x="4426541" y="2144936"/>
                <a:ext cx="29841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DBBEB658-D6FC-D6BA-2A0B-A37266264E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6541" y="2144936"/>
                <a:ext cx="298415" cy="276999"/>
              </a:xfrm>
              <a:prstGeom prst="rect">
                <a:avLst/>
              </a:prstGeom>
              <a:blipFill>
                <a:blip r:embed="rId8"/>
                <a:stretch>
                  <a:fillRect l="-16667" r="-8333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2EEC9824-C81A-5BA0-1EA7-EDE406B5396B}"/>
                  </a:ext>
                </a:extLst>
              </p:cNvPr>
              <p:cNvSpPr txBox="1"/>
              <p:nvPr/>
            </p:nvSpPr>
            <p:spPr>
              <a:xfrm>
                <a:off x="3764294" y="1750858"/>
                <a:ext cx="3734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2EEC9824-C81A-5BA0-1EA7-EDE406B539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4294" y="1750858"/>
                <a:ext cx="373436" cy="276999"/>
              </a:xfrm>
              <a:prstGeom prst="rect">
                <a:avLst/>
              </a:prstGeom>
              <a:blipFill>
                <a:blip r:embed="rId9"/>
                <a:stretch>
                  <a:fillRect l="-13333" r="-6667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TextBox 65">
            <a:extLst>
              <a:ext uri="{FF2B5EF4-FFF2-40B4-BE49-F238E27FC236}">
                <a16:creationId xmlns:a16="http://schemas.microsoft.com/office/drawing/2014/main" id="{9E9A749A-2852-835D-E100-11BC77FA6A95}"/>
              </a:ext>
            </a:extLst>
          </p:cNvPr>
          <p:cNvSpPr txBox="1"/>
          <p:nvPr/>
        </p:nvSpPr>
        <p:spPr>
          <a:xfrm>
            <a:off x="3316139" y="2143251"/>
            <a:ext cx="9140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1,000,001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4A913AE-95C5-0021-B1C1-2E93CCCC87DD}"/>
              </a:ext>
            </a:extLst>
          </p:cNvPr>
          <p:cNvSpPr txBox="1"/>
          <p:nvPr/>
        </p:nvSpPr>
        <p:spPr>
          <a:xfrm>
            <a:off x="3281606" y="2522013"/>
            <a:ext cx="10450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1,000,001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78DB7B0F-7A74-6299-69AB-1233F6F9074C}"/>
              </a:ext>
            </a:extLst>
          </p:cNvPr>
          <p:cNvSpPr txBox="1"/>
          <p:nvPr/>
        </p:nvSpPr>
        <p:spPr>
          <a:xfrm>
            <a:off x="3265841" y="2884622"/>
            <a:ext cx="10450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1,001,000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91AA713E-936A-7F5F-EA70-2EB0A38876D2}"/>
              </a:ext>
            </a:extLst>
          </p:cNvPr>
          <p:cNvSpPr txBox="1"/>
          <p:nvPr/>
        </p:nvSpPr>
        <p:spPr>
          <a:xfrm rot="5400000">
            <a:off x="5268551" y="1164295"/>
            <a:ext cx="91571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2,000,001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F54270F8-2C9E-A085-AF8A-E3BC9DDE4C55}"/>
              </a:ext>
            </a:extLst>
          </p:cNvPr>
          <p:cNvSpPr txBox="1"/>
          <p:nvPr/>
        </p:nvSpPr>
        <p:spPr>
          <a:xfrm rot="5400000">
            <a:off x="4688525" y="1165817"/>
            <a:ext cx="91571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1,001,001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2D99D63-3DE6-EFBA-D81F-FAE6FB70EF0C}"/>
                  </a:ext>
                </a:extLst>
              </p:cNvPr>
              <p:cNvSpPr txBox="1"/>
              <p:nvPr/>
            </p:nvSpPr>
            <p:spPr>
              <a:xfrm>
                <a:off x="3045070" y="2422758"/>
                <a:ext cx="22602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2D99D63-3DE6-EFBA-D81F-FAE6FB70EF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5070" y="2422758"/>
                <a:ext cx="226024" cy="276999"/>
              </a:xfrm>
              <a:prstGeom prst="rect">
                <a:avLst/>
              </a:prstGeom>
              <a:blipFill>
                <a:blip r:embed="rId10"/>
                <a:stretch>
                  <a:fillRect l="-16667" r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EF84B3C0-64E4-5C7F-463B-5AD91EDE6C3C}"/>
              </a:ext>
            </a:extLst>
          </p:cNvPr>
          <p:cNvSpPr txBox="1"/>
          <p:nvPr/>
        </p:nvSpPr>
        <p:spPr>
          <a:xfrm>
            <a:off x="3022872" y="2123090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95C7D536-5263-4993-0167-F6ABFC8E0407}"/>
              </a:ext>
            </a:extLst>
          </p:cNvPr>
          <p:cNvGraphicFramePr>
            <a:graphicFrameLocks noGrp="1"/>
          </p:cNvGraphicFramePr>
          <p:nvPr/>
        </p:nvGraphicFramePr>
        <p:xfrm>
          <a:off x="1177077" y="4643835"/>
          <a:ext cx="1935531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5177">
                  <a:extLst>
                    <a:ext uri="{9D8B030D-6E8A-4147-A177-3AD203B41FA5}">
                      <a16:colId xmlns:a16="http://schemas.microsoft.com/office/drawing/2014/main" val="1823096244"/>
                    </a:ext>
                  </a:extLst>
                </a:gridCol>
                <a:gridCol w="645177">
                  <a:extLst>
                    <a:ext uri="{9D8B030D-6E8A-4147-A177-3AD203B41FA5}">
                      <a16:colId xmlns:a16="http://schemas.microsoft.com/office/drawing/2014/main" val="1567734860"/>
                    </a:ext>
                  </a:extLst>
                </a:gridCol>
                <a:gridCol w="645177">
                  <a:extLst>
                    <a:ext uri="{9D8B030D-6E8A-4147-A177-3AD203B41FA5}">
                      <a16:colId xmlns:a16="http://schemas.microsoft.com/office/drawing/2014/main" val="1116869917"/>
                    </a:ext>
                  </a:extLst>
                </a:gridCol>
              </a:tblGrid>
              <a:tr h="27935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162428"/>
                  </a:ext>
                </a:extLst>
              </a:tr>
              <a:tr h="27935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6436688"/>
                  </a:ext>
                </a:extLst>
              </a:tr>
              <a:tr h="27935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8559439"/>
                  </a:ext>
                </a:extLst>
              </a:tr>
              <a:tr h="27935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223519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B83BF19-0623-1635-6E6E-DB2869A67835}"/>
                  </a:ext>
                </a:extLst>
              </p:cNvPr>
              <p:cNvSpPr txBox="1"/>
              <p:nvPr/>
            </p:nvSpPr>
            <p:spPr>
              <a:xfrm>
                <a:off x="1415202" y="5768378"/>
                <a:ext cx="3037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B83BF19-0623-1635-6E6E-DB2869A678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5202" y="5768378"/>
                <a:ext cx="303736" cy="276999"/>
              </a:xfrm>
              <a:prstGeom prst="rect">
                <a:avLst/>
              </a:prstGeom>
              <a:blipFill>
                <a:blip r:embed="rId11"/>
                <a:stretch>
                  <a:fillRect l="-16000" r="-4000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F35D7E2-34FD-46C5-2D33-AC542255B524}"/>
                  </a:ext>
                </a:extLst>
              </p:cNvPr>
              <p:cNvSpPr txBox="1"/>
              <p:nvPr/>
            </p:nvSpPr>
            <p:spPr>
              <a:xfrm>
                <a:off x="1399437" y="5416279"/>
                <a:ext cx="3037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F35D7E2-34FD-46C5-2D33-AC542255B5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9437" y="5416279"/>
                <a:ext cx="303736" cy="276999"/>
              </a:xfrm>
              <a:prstGeom prst="rect">
                <a:avLst/>
              </a:prstGeom>
              <a:blipFill>
                <a:blip r:embed="rId12"/>
                <a:stretch>
                  <a:fillRect l="-16667" r="-8333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3062BB0-8225-A85A-4AAC-5CB9CAA5A432}"/>
                  </a:ext>
                </a:extLst>
              </p:cNvPr>
              <p:cNvSpPr txBox="1"/>
              <p:nvPr/>
            </p:nvSpPr>
            <p:spPr>
              <a:xfrm>
                <a:off x="1441482" y="5037913"/>
                <a:ext cx="29841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3062BB0-8225-A85A-4AAC-5CB9CAA5A4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1482" y="5037913"/>
                <a:ext cx="298415" cy="276999"/>
              </a:xfrm>
              <a:prstGeom prst="rect">
                <a:avLst/>
              </a:prstGeom>
              <a:blipFill>
                <a:blip r:embed="rId13"/>
                <a:stretch>
                  <a:fillRect l="-16667" r="-8333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8D2C0AA-0DC7-E71C-1F4B-6AC5E2CD905E}"/>
                  </a:ext>
                </a:extLst>
              </p:cNvPr>
              <p:cNvSpPr txBox="1"/>
              <p:nvPr/>
            </p:nvSpPr>
            <p:spPr>
              <a:xfrm>
                <a:off x="747702" y="4643835"/>
                <a:ext cx="3734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8D2C0AA-0DC7-E71C-1F4B-6AC5E2CD90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702" y="4643835"/>
                <a:ext cx="373436" cy="276999"/>
              </a:xfrm>
              <a:prstGeom prst="rect">
                <a:avLst/>
              </a:prstGeom>
              <a:blipFill>
                <a:blip r:embed="rId14"/>
                <a:stretch>
                  <a:fillRect l="-16667" r="-6667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318AB6E1-5B06-234C-F7D6-B019B4E3137B}"/>
              </a:ext>
            </a:extLst>
          </p:cNvPr>
          <p:cNvSpPr txBox="1"/>
          <p:nvPr/>
        </p:nvSpPr>
        <p:spPr>
          <a:xfrm>
            <a:off x="299547" y="5036228"/>
            <a:ext cx="9140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1,000,001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29D9135-ACF8-AF40-178C-C1442CCF3E4B}"/>
              </a:ext>
            </a:extLst>
          </p:cNvPr>
          <p:cNvSpPr txBox="1"/>
          <p:nvPr/>
        </p:nvSpPr>
        <p:spPr>
          <a:xfrm>
            <a:off x="265014" y="5414990"/>
            <a:ext cx="10450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1,000,001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4DE92E6-7A75-8886-7B16-007302AFD7E7}"/>
              </a:ext>
            </a:extLst>
          </p:cNvPr>
          <p:cNvSpPr txBox="1"/>
          <p:nvPr/>
        </p:nvSpPr>
        <p:spPr>
          <a:xfrm>
            <a:off x="249249" y="5777599"/>
            <a:ext cx="10450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1,001,000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97B0411-6C79-674A-C725-2A357B5F7E6D}"/>
              </a:ext>
            </a:extLst>
          </p:cNvPr>
          <p:cNvSpPr txBox="1"/>
          <p:nvPr/>
        </p:nvSpPr>
        <p:spPr>
          <a:xfrm rot="5400000">
            <a:off x="2282778" y="4096673"/>
            <a:ext cx="91571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2,000,001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D07EE38-6CC5-35D3-AAFE-E9E1E0EE13B4}"/>
              </a:ext>
            </a:extLst>
          </p:cNvPr>
          <p:cNvSpPr txBox="1"/>
          <p:nvPr/>
        </p:nvSpPr>
        <p:spPr>
          <a:xfrm rot="5400000">
            <a:off x="1702752" y="4098195"/>
            <a:ext cx="91571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1,001,001</a:t>
            </a:r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63DA5BD6-5FA4-DD7A-CFFB-7440285F4871}"/>
              </a:ext>
            </a:extLst>
          </p:cNvPr>
          <p:cNvGraphicFramePr>
            <a:graphicFrameLocks noGrp="1"/>
          </p:cNvGraphicFramePr>
          <p:nvPr/>
        </p:nvGraphicFramePr>
        <p:xfrm>
          <a:off x="4418791" y="4699002"/>
          <a:ext cx="1935531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5177">
                  <a:extLst>
                    <a:ext uri="{9D8B030D-6E8A-4147-A177-3AD203B41FA5}">
                      <a16:colId xmlns:a16="http://schemas.microsoft.com/office/drawing/2014/main" val="1823096244"/>
                    </a:ext>
                  </a:extLst>
                </a:gridCol>
                <a:gridCol w="645177">
                  <a:extLst>
                    <a:ext uri="{9D8B030D-6E8A-4147-A177-3AD203B41FA5}">
                      <a16:colId xmlns:a16="http://schemas.microsoft.com/office/drawing/2014/main" val="1567734860"/>
                    </a:ext>
                  </a:extLst>
                </a:gridCol>
                <a:gridCol w="645177">
                  <a:extLst>
                    <a:ext uri="{9D8B030D-6E8A-4147-A177-3AD203B41FA5}">
                      <a16:colId xmlns:a16="http://schemas.microsoft.com/office/drawing/2014/main" val="1116869917"/>
                    </a:ext>
                  </a:extLst>
                </a:gridCol>
              </a:tblGrid>
              <a:tr h="27935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162428"/>
                  </a:ext>
                </a:extLst>
              </a:tr>
              <a:tr h="27935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6436688"/>
                  </a:ext>
                </a:extLst>
              </a:tr>
              <a:tr h="27935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8559439"/>
                  </a:ext>
                </a:extLst>
              </a:tr>
              <a:tr h="27935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223519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ED36EA9-630D-59CA-0BB1-99EB298C1272}"/>
                  </a:ext>
                </a:extLst>
              </p:cNvPr>
              <p:cNvSpPr txBox="1"/>
              <p:nvPr/>
            </p:nvSpPr>
            <p:spPr>
              <a:xfrm>
                <a:off x="4656916" y="5823545"/>
                <a:ext cx="3037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ED36EA9-630D-59CA-0BB1-99EB298C12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6916" y="5823545"/>
                <a:ext cx="303736" cy="276999"/>
              </a:xfrm>
              <a:prstGeom prst="rect">
                <a:avLst/>
              </a:prstGeom>
              <a:blipFill>
                <a:blip r:embed="rId15"/>
                <a:stretch>
                  <a:fillRect l="-16000" r="-4000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B3A8E62-9518-C183-DB69-817DAA223BB5}"/>
                  </a:ext>
                </a:extLst>
              </p:cNvPr>
              <p:cNvSpPr txBox="1"/>
              <p:nvPr/>
            </p:nvSpPr>
            <p:spPr>
              <a:xfrm>
                <a:off x="4641151" y="5471446"/>
                <a:ext cx="3037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B3A8E62-9518-C183-DB69-817DAA223B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1151" y="5471446"/>
                <a:ext cx="303736" cy="276999"/>
              </a:xfrm>
              <a:prstGeom prst="rect">
                <a:avLst/>
              </a:prstGeom>
              <a:blipFill>
                <a:blip r:embed="rId16"/>
                <a:stretch>
                  <a:fillRect l="-16000" r="-4000" b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B8EB620-22FB-5909-F1FB-17661A957867}"/>
                  </a:ext>
                </a:extLst>
              </p:cNvPr>
              <p:cNvSpPr txBox="1"/>
              <p:nvPr/>
            </p:nvSpPr>
            <p:spPr>
              <a:xfrm>
                <a:off x="4683196" y="5093080"/>
                <a:ext cx="29841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B8EB620-22FB-5909-F1FB-17661A9578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3196" y="5093080"/>
                <a:ext cx="298415" cy="276999"/>
              </a:xfrm>
              <a:prstGeom prst="rect">
                <a:avLst/>
              </a:prstGeom>
              <a:blipFill>
                <a:blip r:embed="rId17"/>
                <a:stretch>
                  <a:fillRect l="-16000" r="-4000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73F0C79-7DCB-0D98-F6E4-318A7934074B}"/>
                  </a:ext>
                </a:extLst>
              </p:cNvPr>
              <p:cNvSpPr txBox="1"/>
              <p:nvPr/>
            </p:nvSpPr>
            <p:spPr>
              <a:xfrm>
                <a:off x="4020949" y="4699002"/>
                <a:ext cx="3734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73F0C79-7DCB-0D98-F6E4-318A793407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0949" y="4699002"/>
                <a:ext cx="373436" cy="276999"/>
              </a:xfrm>
              <a:prstGeom prst="rect">
                <a:avLst/>
              </a:prstGeom>
              <a:blipFill>
                <a:blip r:embed="rId18"/>
                <a:stretch>
                  <a:fillRect l="-12903" r="-3226" b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24F2513E-078F-8685-A7E9-7F3A50361A93}"/>
              </a:ext>
            </a:extLst>
          </p:cNvPr>
          <p:cNvSpPr txBox="1"/>
          <p:nvPr/>
        </p:nvSpPr>
        <p:spPr>
          <a:xfrm>
            <a:off x="3572794" y="5091395"/>
            <a:ext cx="9140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1,000,001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C39F9A8-82D9-0F41-CEB8-57C8E30FDADD}"/>
              </a:ext>
            </a:extLst>
          </p:cNvPr>
          <p:cNvSpPr txBox="1"/>
          <p:nvPr/>
        </p:nvSpPr>
        <p:spPr>
          <a:xfrm>
            <a:off x="3538261" y="5470157"/>
            <a:ext cx="10450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1,000,001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228425D-0D54-06E3-71F0-4509887BA607}"/>
              </a:ext>
            </a:extLst>
          </p:cNvPr>
          <p:cNvSpPr txBox="1"/>
          <p:nvPr/>
        </p:nvSpPr>
        <p:spPr>
          <a:xfrm>
            <a:off x="3522496" y="5832766"/>
            <a:ext cx="10450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1,001,000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6E43E7D-6E74-6F05-CFCE-931F07F929C3}"/>
              </a:ext>
            </a:extLst>
          </p:cNvPr>
          <p:cNvSpPr txBox="1"/>
          <p:nvPr/>
        </p:nvSpPr>
        <p:spPr>
          <a:xfrm rot="5400000">
            <a:off x="5525206" y="4112439"/>
            <a:ext cx="91571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2,000,001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03DAAE4-FF60-F9C8-2B5A-6F4FD279020C}"/>
              </a:ext>
            </a:extLst>
          </p:cNvPr>
          <p:cNvSpPr txBox="1"/>
          <p:nvPr/>
        </p:nvSpPr>
        <p:spPr>
          <a:xfrm rot="5400000">
            <a:off x="4945180" y="4113961"/>
            <a:ext cx="91571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1,001,001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F067130-40D6-1F14-CB51-CF0A790927DA}"/>
                  </a:ext>
                </a:extLst>
              </p:cNvPr>
              <p:cNvSpPr txBox="1"/>
              <p:nvPr/>
            </p:nvSpPr>
            <p:spPr>
              <a:xfrm>
                <a:off x="3264657" y="5370902"/>
                <a:ext cx="22602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F067130-40D6-1F14-CB51-CF0A790927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4657" y="5370902"/>
                <a:ext cx="226024" cy="276999"/>
              </a:xfrm>
              <a:prstGeom prst="rect">
                <a:avLst/>
              </a:prstGeom>
              <a:blipFill>
                <a:blip r:embed="rId10"/>
                <a:stretch>
                  <a:fillRect l="-15789" r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1DD4048B-F939-39F8-4D8F-D872C8A62D8B}"/>
              </a:ext>
            </a:extLst>
          </p:cNvPr>
          <p:cNvSpPr txBox="1"/>
          <p:nvPr/>
        </p:nvSpPr>
        <p:spPr>
          <a:xfrm>
            <a:off x="3242459" y="5071234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F2C828C1-54FE-418D-EE21-4ACC626F550E}"/>
              </a:ext>
            </a:extLst>
          </p:cNvPr>
          <p:cNvGrpSpPr>
            <a:grpSpLocks noChangeAspect="1"/>
          </p:cNvGrpSpPr>
          <p:nvPr/>
        </p:nvGrpSpPr>
        <p:grpSpPr>
          <a:xfrm rot="10800000">
            <a:off x="97462" y="5245283"/>
            <a:ext cx="274320" cy="201065"/>
            <a:chOff x="6509000" y="4866820"/>
            <a:chExt cx="480379" cy="352097"/>
          </a:xfrm>
        </p:grpSpPr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552D84BD-6937-7A26-BD59-5729288B46C7}"/>
                </a:ext>
              </a:extLst>
            </p:cNvPr>
            <p:cNvCxnSpPr/>
            <p:nvPr/>
          </p:nvCxnSpPr>
          <p:spPr>
            <a:xfrm flipH="1">
              <a:off x="6514254" y="4866820"/>
              <a:ext cx="475125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B99CB0E9-44FC-9F09-16BB-6E7302498A84}"/>
                </a:ext>
              </a:extLst>
            </p:cNvPr>
            <p:cNvCxnSpPr/>
            <p:nvPr/>
          </p:nvCxnSpPr>
          <p:spPr>
            <a:xfrm flipH="1">
              <a:off x="6509000" y="5218917"/>
              <a:ext cx="475125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DD044F4A-E1BC-A3C8-41F4-7343F4426123}"/>
                </a:ext>
              </a:extLst>
            </p:cNvPr>
            <p:cNvCxnSpPr/>
            <p:nvPr/>
          </p:nvCxnSpPr>
          <p:spPr>
            <a:xfrm>
              <a:off x="6984125" y="4866820"/>
              <a:ext cx="0" cy="352097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011527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DCE08-CBDD-2098-47CD-6BF3C55E52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Bipartite Hypergraphs Are Required to find Subnets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94F696-1AC0-3E3C-9B58-ED78A730F2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9144" y="1083354"/>
            <a:ext cx="10377880" cy="1044973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Consider the network with one reaction: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R: A + B -&gt; C + D</a:t>
            </a:r>
          </a:p>
          <a:p>
            <a:pPr marL="0" indent="0">
              <a:buNone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The bipartite hypergraph representation is depicted below. There are 5 nodes: 4 species nodes and 1 reaction node. There are two hyperarcs, (1) and (2).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9073B01-D838-9B3A-04C8-F0850109BD0A}"/>
              </a:ext>
            </a:extLst>
          </p:cNvPr>
          <p:cNvSpPr/>
          <p:nvPr/>
        </p:nvSpPr>
        <p:spPr>
          <a:xfrm>
            <a:off x="2541864" y="2273416"/>
            <a:ext cx="444617" cy="46139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B91FDA8-E66F-38F9-2798-741E3B77D745}"/>
              </a:ext>
            </a:extLst>
          </p:cNvPr>
          <p:cNvSpPr/>
          <p:nvPr/>
        </p:nvSpPr>
        <p:spPr>
          <a:xfrm>
            <a:off x="2541864" y="2971101"/>
            <a:ext cx="444617" cy="46139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C3222E9-02BE-8448-B8A3-D05B108D59CF}"/>
              </a:ext>
            </a:extLst>
          </p:cNvPr>
          <p:cNvSpPr/>
          <p:nvPr/>
        </p:nvSpPr>
        <p:spPr>
          <a:xfrm>
            <a:off x="5403908" y="2273416"/>
            <a:ext cx="444617" cy="46139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AB06501-37B6-FAA4-2E12-96D7918322D0}"/>
              </a:ext>
            </a:extLst>
          </p:cNvPr>
          <p:cNvSpPr/>
          <p:nvPr/>
        </p:nvSpPr>
        <p:spPr>
          <a:xfrm>
            <a:off x="5403908" y="2895600"/>
            <a:ext cx="444617" cy="46139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043B2CF-4C9E-F026-7897-49A22138A836}"/>
              </a:ext>
            </a:extLst>
          </p:cNvPr>
          <p:cNvSpPr/>
          <p:nvPr/>
        </p:nvSpPr>
        <p:spPr>
          <a:xfrm>
            <a:off x="3951215" y="2504113"/>
            <a:ext cx="604007" cy="58024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</a:t>
            </a:r>
          </a:p>
        </p:txBody>
      </p:sp>
      <p:cxnSp>
        <p:nvCxnSpPr>
          <p:cNvPr id="10" name="Elbow Connector 9">
            <a:extLst>
              <a:ext uri="{FF2B5EF4-FFF2-40B4-BE49-F238E27FC236}">
                <a16:creationId xmlns:a16="http://schemas.microsoft.com/office/drawing/2014/main" id="{3939C8E4-2517-D8A4-D0AF-52E716D1C8B7}"/>
              </a:ext>
            </a:extLst>
          </p:cNvPr>
          <p:cNvCxnSpPr>
            <a:stCxn id="4" idx="6"/>
            <a:endCxn id="8" idx="1"/>
          </p:cNvCxnSpPr>
          <p:nvPr/>
        </p:nvCxnSpPr>
        <p:spPr>
          <a:xfrm>
            <a:off x="2986481" y="2504114"/>
            <a:ext cx="964734" cy="290119"/>
          </a:xfrm>
          <a:prstGeom prst="bentConnector3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Elbow Connector 11">
            <a:extLst>
              <a:ext uri="{FF2B5EF4-FFF2-40B4-BE49-F238E27FC236}">
                <a16:creationId xmlns:a16="http://schemas.microsoft.com/office/drawing/2014/main" id="{0DCF38EF-06E9-04CF-52FB-B5D4178F94C6}"/>
              </a:ext>
            </a:extLst>
          </p:cNvPr>
          <p:cNvCxnSpPr>
            <a:endCxn id="8" idx="1"/>
          </p:cNvCxnSpPr>
          <p:nvPr/>
        </p:nvCxnSpPr>
        <p:spPr>
          <a:xfrm flipV="1">
            <a:off x="2986481" y="2794233"/>
            <a:ext cx="964734" cy="407565"/>
          </a:xfrm>
          <a:prstGeom prst="bentConnector3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Elbow Connector 12">
            <a:extLst>
              <a:ext uri="{FF2B5EF4-FFF2-40B4-BE49-F238E27FC236}">
                <a16:creationId xmlns:a16="http://schemas.microsoft.com/office/drawing/2014/main" id="{6DF510B3-930E-F323-72FC-F7C4B9F91CFA}"/>
              </a:ext>
            </a:extLst>
          </p:cNvPr>
          <p:cNvCxnSpPr>
            <a:cxnSpLocks/>
            <a:stCxn id="8" idx="3"/>
            <a:endCxn id="6" idx="2"/>
          </p:cNvCxnSpPr>
          <p:nvPr/>
        </p:nvCxnSpPr>
        <p:spPr>
          <a:xfrm flipV="1">
            <a:off x="4555222" y="2504114"/>
            <a:ext cx="848686" cy="290119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BC122CAA-CF74-F66C-95AC-165CA09F15E9}"/>
              </a:ext>
            </a:extLst>
          </p:cNvPr>
          <p:cNvCxnSpPr>
            <a:cxnSpLocks/>
            <a:stCxn id="8" idx="3"/>
            <a:endCxn id="7" idx="2"/>
          </p:cNvCxnSpPr>
          <p:nvPr/>
        </p:nvCxnSpPr>
        <p:spPr>
          <a:xfrm>
            <a:off x="4555222" y="2794233"/>
            <a:ext cx="848686" cy="332065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D168424D-DD59-95EA-6D85-3ADD812D3F4C}"/>
              </a:ext>
            </a:extLst>
          </p:cNvPr>
          <p:cNvSpPr txBox="1"/>
          <p:nvPr/>
        </p:nvSpPr>
        <p:spPr>
          <a:xfrm>
            <a:off x="3084122" y="2579856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(1)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1ECF886-45DD-DBDA-D44F-5AAFE3D84729}"/>
              </a:ext>
            </a:extLst>
          </p:cNvPr>
          <p:cNvSpPr txBox="1"/>
          <p:nvPr/>
        </p:nvSpPr>
        <p:spPr>
          <a:xfrm>
            <a:off x="4959291" y="2579856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(2)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51109604-CE40-7D83-BA81-4158070C3D3F}"/>
              </a:ext>
            </a:extLst>
          </p:cNvPr>
          <p:cNvSpPr txBox="1">
            <a:spLocks/>
          </p:cNvSpPr>
          <p:nvPr/>
        </p:nvSpPr>
        <p:spPr>
          <a:xfrm>
            <a:off x="838200" y="3609364"/>
            <a:ext cx="10377880" cy="1231084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The hyperarcs are required in order to have the correct semantics for finding a subset of the model. Below is a graph without hyperarcs. That is, the arc (1) represents (A, R), etc. In this case, the reaction A-&gt;C is a subgraph, which is not a correct interpretation of a subset of a reaction network.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66CA394-C8C5-A017-815F-785E7E967964}"/>
              </a:ext>
            </a:extLst>
          </p:cNvPr>
          <p:cNvSpPr/>
          <p:nvPr/>
        </p:nvSpPr>
        <p:spPr>
          <a:xfrm>
            <a:off x="2789339" y="5068194"/>
            <a:ext cx="444617" cy="46139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809313F7-3406-13A6-9561-7EEDED0BD25A}"/>
              </a:ext>
            </a:extLst>
          </p:cNvPr>
          <p:cNvSpPr/>
          <p:nvPr/>
        </p:nvSpPr>
        <p:spPr>
          <a:xfrm>
            <a:off x="2789339" y="5765879"/>
            <a:ext cx="444617" cy="46139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5FACA7C8-82C3-6B06-766A-10386F97DEAD}"/>
              </a:ext>
            </a:extLst>
          </p:cNvPr>
          <p:cNvSpPr/>
          <p:nvPr/>
        </p:nvSpPr>
        <p:spPr>
          <a:xfrm>
            <a:off x="5651383" y="5068194"/>
            <a:ext cx="444617" cy="46139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7DC2EDD8-5212-4041-845C-E396FA2FCB5C}"/>
              </a:ext>
            </a:extLst>
          </p:cNvPr>
          <p:cNvSpPr/>
          <p:nvPr/>
        </p:nvSpPr>
        <p:spPr>
          <a:xfrm>
            <a:off x="5651383" y="5690378"/>
            <a:ext cx="444617" cy="46139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74AAF3D-FD03-E5F1-4B71-E9081AE049E0}"/>
              </a:ext>
            </a:extLst>
          </p:cNvPr>
          <p:cNvSpPr/>
          <p:nvPr/>
        </p:nvSpPr>
        <p:spPr>
          <a:xfrm>
            <a:off x="4198690" y="5298891"/>
            <a:ext cx="604007" cy="58024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</a:t>
            </a:r>
          </a:p>
        </p:txBody>
      </p:sp>
      <p:cxnSp>
        <p:nvCxnSpPr>
          <p:cNvPr id="29" name="Elbow Connector 28">
            <a:extLst>
              <a:ext uri="{FF2B5EF4-FFF2-40B4-BE49-F238E27FC236}">
                <a16:creationId xmlns:a16="http://schemas.microsoft.com/office/drawing/2014/main" id="{1942B80A-7C25-971B-7AA7-9B1B8729F749}"/>
              </a:ext>
            </a:extLst>
          </p:cNvPr>
          <p:cNvCxnSpPr>
            <a:stCxn id="24" idx="6"/>
            <a:endCxn id="28" idx="1"/>
          </p:cNvCxnSpPr>
          <p:nvPr/>
        </p:nvCxnSpPr>
        <p:spPr>
          <a:xfrm>
            <a:off x="3233956" y="5298892"/>
            <a:ext cx="964734" cy="290119"/>
          </a:xfrm>
          <a:prstGeom prst="bentConnector3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029855E6-1550-1176-CB06-C90B9E7A2FAD}"/>
              </a:ext>
            </a:extLst>
          </p:cNvPr>
          <p:cNvCxnSpPr>
            <a:endCxn id="28" idx="1"/>
          </p:cNvCxnSpPr>
          <p:nvPr/>
        </p:nvCxnSpPr>
        <p:spPr>
          <a:xfrm flipV="1">
            <a:off x="3233956" y="5589011"/>
            <a:ext cx="964734" cy="407565"/>
          </a:xfrm>
          <a:prstGeom prst="bentConnector3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30">
            <a:extLst>
              <a:ext uri="{FF2B5EF4-FFF2-40B4-BE49-F238E27FC236}">
                <a16:creationId xmlns:a16="http://schemas.microsoft.com/office/drawing/2014/main" id="{3572C7E1-89B9-7808-DA77-9936C54F439F}"/>
              </a:ext>
            </a:extLst>
          </p:cNvPr>
          <p:cNvCxnSpPr>
            <a:cxnSpLocks/>
            <a:stCxn id="28" idx="3"/>
            <a:endCxn id="26" idx="2"/>
          </p:cNvCxnSpPr>
          <p:nvPr/>
        </p:nvCxnSpPr>
        <p:spPr>
          <a:xfrm flipV="1">
            <a:off x="4802697" y="5298892"/>
            <a:ext cx="848686" cy="290119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>
            <a:extLst>
              <a:ext uri="{FF2B5EF4-FFF2-40B4-BE49-F238E27FC236}">
                <a16:creationId xmlns:a16="http://schemas.microsoft.com/office/drawing/2014/main" id="{3664E2FD-F503-64BA-B26E-C7B5812F07E7}"/>
              </a:ext>
            </a:extLst>
          </p:cNvPr>
          <p:cNvCxnSpPr>
            <a:cxnSpLocks/>
            <a:stCxn id="28" idx="3"/>
            <a:endCxn id="27" idx="2"/>
          </p:cNvCxnSpPr>
          <p:nvPr/>
        </p:nvCxnSpPr>
        <p:spPr>
          <a:xfrm>
            <a:off x="4802697" y="5589011"/>
            <a:ext cx="848686" cy="332065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BFE3ECCC-1F14-7ECA-CC84-6DB0F78CD36A}"/>
              </a:ext>
            </a:extLst>
          </p:cNvPr>
          <p:cNvSpPr txBox="1"/>
          <p:nvPr/>
        </p:nvSpPr>
        <p:spPr>
          <a:xfrm>
            <a:off x="3331597" y="4896461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(1)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2B7C653-DA70-CDD6-640A-3FB98F15AEEA}"/>
              </a:ext>
            </a:extLst>
          </p:cNvPr>
          <p:cNvSpPr txBox="1"/>
          <p:nvPr/>
        </p:nvSpPr>
        <p:spPr>
          <a:xfrm>
            <a:off x="5206766" y="4946795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(2)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EFB6FD7-24C8-DFA0-9C0B-9EE7A8E79B99}"/>
              </a:ext>
            </a:extLst>
          </p:cNvPr>
          <p:cNvSpPr txBox="1"/>
          <p:nvPr/>
        </p:nvSpPr>
        <p:spPr>
          <a:xfrm>
            <a:off x="3332995" y="6005207"/>
            <a:ext cx="553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(1a)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3599440-0309-8937-0010-CAEE2B5EC0C9}"/>
              </a:ext>
            </a:extLst>
          </p:cNvPr>
          <p:cNvSpPr txBox="1"/>
          <p:nvPr/>
        </p:nvSpPr>
        <p:spPr>
          <a:xfrm>
            <a:off x="5224942" y="5887761"/>
            <a:ext cx="553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(2a)</a:t>
            </a:r>
          </a:p>
        </p:txBody>
      </p:sp>
    </p:spTree>
    <p:extLst>
      <p:ext uri="{BB962C8B-B14F-4D97-AF65-F5344CB8AC3E}">
        <p14:creationId xmlns:p14="http://schemas.microsoft.com/office/powerpoint/2010/main" val="12045405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57756479-5ECC-43EE-4D3D-A0E2A9FB74CE}"/>
              </a:ext>
            </a:extLst>
          </p:cNvPr>
          <p:cNvSpPr/>
          <p:nvPr/>
        </p:nvSpPr>
        <p:spPr>
          <a:xfrm>
            <a:off x="3340215" y="721452"/>
            <a:ext cx="2130805" cy="9144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Construct constraints for reference network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0CA15AC-FDBF-7BDF-9F1F-95EE39AA7462}"/>
              </a:ext>
            </a:extLst>
          </p:cNvPr>
          <p:cNvSpPr/>
          <p:nvPr/>
        </p:nvSpPr>
        <p:spPr>
          <a:xfrm>
            <a:off x="3340216" y="2181137"/>
            <a:ext cx="2130805" cy="9144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Construct constraints for target network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878C727-BD69-7BE8-8F0B-45119CD753F7}"/>
              </a:ext>
            </a:extLst>
          </p:cNvPr>
          <p:cNvSpPr/>
          <p:nvPr/>
        </p:nvSpPr>
        <p:spPr>
          <a:xfrm>
            <a:off x="6295937" y="1343637"/>
            <a:ext cx="2130805" cy="9144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Construct compatibility vector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975D974-8F4A-4B4C-0CCA-DC9973534A52}"/>
              </a:ext>
            </a:extLst>
          </p:cNvPr>
          <p:cNvSpPr/>
          <p:nvPr/>
        </p:nvSpPr>
        <p:spPr>
          <a:xfrm>
            <a:off x="9150996" y="1343637"/>
            <a:ext cx="2130805" cy="9144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Prune compatibility vector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36F75F6F-2BD6-6E05-0E86-F3A40A5F4763}"/>
              </a:ext>
            </a:extLst>
          </p:cNvPr>
          <p:cNvSpPr/>
          <p:nvPr/>
        </p:nvSpPr>
        <p:spPr>
          <a:xfrm>
            <a:off x="9150997" y="3013746"/>
            <a:ext cx="2130805" cy="9144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Expand pruned compatibility vector into assignments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F7705A5B-314B-FB79-631D-C2031F06B94F}"/>
              </a:ext>
            </a:extLst>
          </p:cNvPr>
          <p:cNvSpPr/>
          <p:nvPr/>
        </p:nvSpPr>
        <p:spPr>
          <a:xfrm>
            <a:off x="9150998" y="4683854"/>
            <a:ext cx="2130805" cy="9144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Calculate assignment pairs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B9933D5-3213-FAAA-D437-A9C4209BC4FD}"/>
              </a:ext>
            </a:extLst>
          </p:cNvPr>
          <p:cNvSpPr/>
          <p:nvPr/>
        </p:nvSpPr>
        <p:spPr>
          <a:xfrm>
            <a:off x="541082" y="721452"/>
            <a:ext cx="2130805" cy="9144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Reference network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CFAC43C0-4894-A791-9EED-088E5F7986C8}"/>
              </a:ext>
            </a:extLst>
          </p:cNvPr>
          <p:cNvSpPr/>
          <p:nvPr/>
        </p:nvSpPr>
        <p:spPr>
          <a:xfrm>
            <a:off x="570444" y="2181137"/>
            <a:ext cx="2130805" cy="9144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Target network</a:t>
            </a:r>
          </a:p>
        </p:txBody>
      </p: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A23233E3-9EA5-550E-01F8-D202C6A61E48}"/>
              </a:ext>
            </a:extLst>
          </p:cNvPr>
          <p:cNvCxnSpPr>
            <a:cxnSpLocks/>
          </p:cNvCxnSpPr>
          <p:nvPr/>
        </p:nvCxnSpPr>
        <p:spPr>
          <a:xfrm>
            <a:off x="2671887" y="1178652"/>
            <a:ext cx="668328" cy="12700"/>
          </a:xfrm>
          <a:prstGeom prst="bentConnector3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Elbow Connector 14">
            <a:extLst>
              <a:ext uri="{FF2B5EF4-FFF2-40B4-BE49-F238E27FC236}">
                <a16:creationId xmlns:a16="http://schemas.microsoft.com/office/drawing/2014/main" id="{B9D4156F-72C9-C9F3-B2BD-AFBA7FEF3755}"/>
              </a:ext>
            </a:extLst>
          </p:cNvPr>
          <p:cNvCxnSpPr>
            <a:cxnSpLocks/>
            <a:stCxn id="12" idx="3"/>
          </p:cNvCxnSpPr>
          <p:nvPr/>
        </p:nvCxnSpPr>
        <p:spPr>
          <a:xfrm flipV="1">
            <a:off x="2701249" y="2632221"/>
            <a:ext cx="638967" cy="6116"/>
          </a:xfrm>
          <a:prstGeom prst="bentConnector3">
            <a:avLst>
              <a:gd name="adj1" fmla="val 50000"/>
            </a:avLst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115408C8-3E31-4066-0104-3C26AC329132}"/>
              </a:ext>
            </a:extLst>
          </p:cNvPr>
          <p:cNvCxnSpPr>
            <a:cxnSpLocks/>
            <a:stCxn id="4" idx="3"/>
            <a:endCxn id="6" idx="1"/>
          </p:cNvCxnSpPr>
          <p:nvPr/>
        </p:nvCxnSpPr>
        <p:spPr>
          <a:xfrm>
            <a:off x="5471020" y="1178652"/>
            <a:ext cx="824917" cy="622185"/>
          </a:xfrm>
          <a:prstGeom prst="bentConnector3">
            <a:avLst>
              <a:gd name="adj1" fmla="val 50000"/>
            </a:avLst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Elbow Connector 26">
            <a:extLst>
              <a:ext uri="{FF2B5EF4-FFF2-40B4-BE49-F238E27FC236}">
                <a16:creationId xmlns:a16="http://schemas.microsoft.com/office/drawing/2014/main" id="{6B45B7CF-4974-32C6-DFB4-72358D396395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 flipV="1">
            <a:off x="5471021" y="1800837"/>
            <a:ext cx="824916" cy="837500"/>
          </a:xfrm>
          <a:prstGeom prst="bentConnector3">
            <a:avLst>
              <a:gd name="adj1" fmla="val 50000"/>
            </a:avLst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1384B282-9A11-6B80-F0B7-AA2B48D74189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8426742" y="1800837"/>
            <a:ext cx="724254" cy="12700"/>
          </a:xfrm>
          <a:prstGeom prst="bentConnector3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>
            <a:extLst>
              <a:ext uri="{FF2B5EF4-FFF2-40B4-BE49-F238E27FC236}">
                <a16:creationId xmlns:a16="http://schemas.microsoft.com/office/drawing/2014/main" id="{FD12FF62-B3E7-FFD3-80D3-265E773B121C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 rot="16200000" flipH="1">
            <a:off x="9838545" y="2635890"/>
            <a:ext cx="755709" cy="1"/>
          </a:xfrm>
          <a:prstGeom prst="bentConnector3">
            <a:avLst>
              <a:gd name="adj1" fmla="val 50000"/>
            </a:avLst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>
            <a:extLst>
              <a:ext uri="{FF2B5EF4-FFF2-40B4-BE49-F238E27FC236}">
                <a16:creationId xmlns:a16="http://schemas.microsoft.com/office/drawing/2014/main" id="{80CD25E1-B758-2CB1-ED83-48EEC26BA6B4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 rot="16200000" flipH="1">
            <a:off x="9838546" y="4305999"/>
            <a:ext cx="755708" cy="1"/>
          </a:xfrm>
          <a:prstGeom prst="bentConnector3">
            <a:avLst>
              <a:gd name="adj1" fmla="val 50000"/>
            </a:avLst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08683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7AA271-6B5B-B09A-B5CE-084E60BA7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444" y="154919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Computational Complexity of Naïve Algorithm to Detect Weak Structural Identical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DF8EB90-A0DE-89C3-E355-9CBF55289836}"/>
              </a:ext>
            </a:extLst>
          </p:cNvPr>
          <p:cNvGrpSpPr/>
          <p:nvPr/>
        </p:nvGrpSpPr>
        <p:grpSpPr>
          <a:xfrm>
            <a:off x="449317" y="1660635"/>
            <a:ext cx="5561138" cy="2428563"/>
            <a:chOff x="449317" y="1660635"/>
            <a:chExt cx="5561138" cy="2428563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1E8FFF4-E437-2ADE-0995-69D779F5AC8F}"/>
                </a:ext>
              </a:extLst>
            </p:cNvPr>
            <p:cNvSpPr txBox="1"/>
            <p:nvPr/>
          </p:nvSpPr>
          <p:spPr>
            <a:xfrm>
              <a:off x="449317" y="2057873"/>
              <a:ext cx="5561138" cy="20313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def </a:t>
              </a:r>
              <a:r>
                <a:rPr lang="en-US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isPIdentical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(M1:matrix, M2:matrix):</a:t>
              </a:r>
            </a:p>
            <a:p>
              <a:pPr lvl="1"/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for </a:t>
              </a:r>
              <a:r>
                <a:rPr lang="en-US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rp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 in </a:t>
              </a:r>
              <a:r>
                <a:rPr lang="en-US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reaction_permutations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lvl="1"/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for </a:t>
              </a:r>
              <a:r>
                <a:rPr lang="en-US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sp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 in </a:t>
              </a:r>
              <a:r>
                <a:rPr lang="en-US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species_permutations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lvl="1"/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if M1[</a:t>
              </a:r>
              <a:r>
                <a:rPr lang="en-US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rp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, </a:t>
              </a:r>
              <a:r>
                <a:rPr lang="en-US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sp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] == M2;</a:t>
              </a:r>
            </a:p>
            <a:p>
              <a:pPr lvl="1"/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return True</a:t>
              </a:r>
            </a:p>
            <a:p>
              <a:pPr lvl="1"/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return False</a:t>
              </a:r>
            </a:p>
            <a:p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DF65F6A-A6A9-C07B-192D-CF81F655AF30}"/>
                </a:ext>
              </a:extLst>
            </p:cNvPr>
            <p:cNvSpPr txBox="1"/>
            <p:nvPr/>
          </p:nvSpPr>
          <p:spPr>
            <a:xfrm>
              <a:off x="459829" y="1660635"/>
              <a:ext cx="191263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/>
                <a:t>Naïve Algorithm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6316804-E5B7-0DE2-0460-62C4B1E6F744}"/>
              </a:ext>
            </a:extLst>
          </p:cNvPr>
          <p:cNvGrpSpPr/>
          <p:nvPr/>
        </p:nvGrpSpPr>
        <p:grpSpPr>
          <a:xfrm>
            <a:off x="323193" y="4131352"/>
            <a:ext cx="4564117" cy="1994595"/>
            <a:chOff x="323193" y="4331048"/>
            <a:chExt cx="4564117" cy="1994595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8DAEA24-DDBA-E6C5-6BC0-0DAB56B208A9}"/>
                </a:ext>
              </a:extLst>
            </p:cNvPr>
            <p:cNvSpPr txBox="1"/>
            <p:nvPr/>
          </p:nvSpPr>
          <p:spPr>
            <a:xfrm>
              <a:off x="323193" y="5402313"/>
              <a:ext cx="456411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Long compute times on modest size networks: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5 species, 10 reactions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1.5 </a:t>
              </a:r>
              <a:r>
                <a:rPr lang="en-US" dirty="0" err="1"/>
                <a:t>hrs</a:t>
              </a:r>
              <a:r>
                <a:rPr lang="en-US" dirty="0"/>
                <a:t> (Mac M1, 12 </a:t>
              </a:r>
              <a:r>
                <a:rPr lang="en-US" dirty="0" err="1"/>
                <a:t>usec</a:t>
              </a:r>
              <a:r>
                <a:rPr lang="en-US" dirty="0"/>
                <a:t>/comparison) 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94B91312-A011-867D-1968-8D0761302FE1}"/>
                    </a:ext>
                  </a:extLst>
                </p:cNvPr>
                <p:cNvSpPr txBox="1"/>
                <p:nvPr/>
              </p:nvSpPr>
              <p:spPr>
                <a:xfrm>
                  <a:off x="323194" y="4331048"/>
                  <a:ext cx="3754820" cy="80021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Computational complexity: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!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!)</m:t>
                      </m:r>
                    </m:oMath>
                  </a14:m>
                  <a:r>
                    <a:rPr lang="en-US" dirty="0"/>
                    <a:t> </a:t>
                  </a: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US" sz="1400" i="1" dirty="0"/>
                    <a:t>N </a:t>
                  </a:r>
                  <a:r>
                    <a:rPr lang="en-US" sz="1400" dirty="0"/>
                    <a:t>is number of reactions</a:t>
                  </a: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US" sz="1400" i="1" dirty="0"/>
                    <a:t>M</a:t>
                  </a:r>
                  <a:r>
                    <a:rPr lang="en-US" sz="1400" dirty="0"/>
                    <a:t> is number of species</a:t>
                  </a: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94B91312-A011-867D-1968-8D0761302FE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3194" y="4331048"/>
                  <a:ext cx="3754820" cy="800219"/>
                </a:xfrm>
                <a:prstGeom prst="rect">
                  <a:avLst/>
                </a:prstGeom>
                <a:blipFill>
                  <a:blip r:embed="rId2"/>
                  <a:stretch>
                    <a:fillRect l="-1347" t="-3125" b="-781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115E85EF-29C8-D1D8-D5BD-04963D0097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3712" y="2260197"/>
            <a:ext cx="5030202" cy="412927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A580A18-081A-AFA9-EC32-36ADC1A4812E}"/>
              </a:ext>
            </a:extLst>
          </p:cNvPr>
          <p:cNvSpPr txBox="1"/>
          <p:nvPr/>
        </p:nvSpPr>
        <p:spPr>
          <a:xfrm>
            <a:off x="10053332" y="6177926"/>
            <a:ext cx="16401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log</a:t>
            </a:r>
            <a:r>
              <a:rPr lang="en-US" sz="1200" baseline="-25000" dirty="0"/>
              <a:t>10</a:t>
            </a:r>
            <a:r>
              <a:rPr lang="en-US" sz="1200" dirty="0"/>
              <a:t> (hour) on mac M1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C0C5ADD-5CEF-69A6-21DB-52C191D650FE}"/>
              </a:ext>
            </a:extLst>
          </p:cNvPr>
          <p:cNvGrpSpPr/>
          <p:nvPr/>
        </p:nvGrpSpPr>
        <p:grpSpPr>
          <a:xfrm>
            <a:off x="10752975" y="2356660"/>
            <a:ext cx="1226041" cy="2245528"/>
            <a:chOff x="11036752" y="2177984"/>
            <a:chExt cx="1226041" cy="2245528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4C34EB0-B0E8-FBD5-44E8-80364878EF11}"/>
                </a:ext>
              </a:extLst>
            </p:cNvPr>
            <p:cNvSpPr txBox="1"/>
            <p:nvPr/>
          </p:nvSpPr>
          <p:spPr>
            <a:xfrm>
              <a:off x="11036752" y="3890177"/>
              <a:ext cx="57259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--hour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B916C92-CFF0-3609-C49D-7D6DB8DA859E}"/>
                </a:ext>
              </a:extLst>
            </p:cNvPr>
            <p:cNvSpPr txBox="1"/>
            <p:nvPr/>
          </p:nvSpPr>
          <p:spPr>
            <a:xfrm>
              <a:off x="11036752" y="3708230"/>
              <a:ext cx="49757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--day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0F4E56C-9E8B-8B9A-B7F7-E572D5176EE6}"/>
                </a:ext>
              </a:extLst>
            </p:cNvPr>
            <p:cNvSpPr txBox="1"/>
            <p:nvPr/>
          </p:nvSpPr>
          <p:spPr>
            <a:xfrm>
              <a:off x="11036752" y="3440221"/>
              <a:ext cx="546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--year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DBD05D4-C583-5316-4878-98CF24233B6A}"/>
                </a:ext>
              </a:extLst>
            </p:cNvPr>
            <p:cNvSpPr txBox="1"/>
            <p:nvPr/>
          </p:nvSpPr>
          <p:spPr>
            <a:xfrm>
              <a:off x="11036752" y="3256293"/>
              <a:ext cx="75309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--century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41F9531-FD74-A8B9-704C-206B809F4C08}"/>
                </a:ext>
              </a:extLst>
            </p:cNvPr>
            <p:cNvSpPr txBox="1"/>
            <p:nvPr/>
          </p:nvSpPr>
          <p:spPr>
            <a:xfrm>
              <a:off x="11036752" y="3124915"/>
              <a:ext cx="98296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--millennium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5D9BE3B-9281-46C2-6C75-E58CAFCD58C4}"/>
                </a:ext>
              </a:extLst>
            </p:cNvPr>
            <p:cNvSpPr txBox="1"/>
            <p:nvPr/>
          </p:nvSpPr>
          <p:spPr>
            <a:xfrm>
              <a:off x="11036752" y="2177984"/>
              <a:ext cx="122604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--age of universe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C62E51E-2157-7BB0-22B6-858F0B5C9584}"/>
                </a:ext>
              </a:extLst>
            </p:cNvPr>
            <p:cNvSpPr txBox="1"/>
            <p:nvPr/>
          </p:nvSpPr>
          <p:spPr>
            <a:xfrm>
              <a:off x="11036752" y="4146513"/>
              <a:ext cx="72199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--second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28564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242783-C69E-513F-909F-3FB14CE401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52FABDD-54E5-C899-D36C-3B3B5BA1ED5F}"/>
              </a:ext>
            </a:extLst>
          </p:cNvPr>
          <p:cNvSpPr txBox="1"/>
          <p:nvPr/>
        </p:nvSpPr>
        <p:spPr>
          <a:xfrm>
            <a:off x="283899" y="4898414"/>
            <a:ext cx="234384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V1--  J03: </a:t>
            </a:r>
            <a:r>
              <a:rPr lang="en-US" dirty="0" err="1"/>
              <a:t>CaS</a:t>
            </a:r>
            <a:r>
              <a:rPr lang="en-US" dirty="0"/>
              <a:t> -&gt; </a:t>
            </a:r>
            <a:r>
              <a:rPr lang="en-US" dirty="0" err="1"/>
              <a:t>CaI</a:t>
            </a:r>
            <a:endParaRPr lang="en-US" dirty="0"/>
          </a:p>
          <a:p>
            <a:r>
              <a:rPr lang="en-US" dirty="0"/>
              <a:t> v2 – J09: </a:t>
            </a:r>
            <a:r>
              <a:rPr lang="en-US" dirty="0" err="1"/>
              <a:t>CaI</a:t>
            </a:r>
            <a:r>
              <a:rPr lang="en-US" dirty="0"/>
              <a:t> -&gt; </a:t>
            </a:r>
            <a:r>
              <a:rPr lang="en-US" dirty="0" err="1"/>
              <a:t>CaM</a:t>
            </a:r>
            <a:endParaRPr lang="en-US" dirty="0"/>
          </a:p>
          <a:p>
            <a:r>
              <a:rPr lang="en-US" dirty="0"/>
              <a:t> v3 -- J10: </a:t>
            </a:r>
            <a:r>
              <a:rPr lang="en-US" dirty="0" err="1"/>
              <a:t>CaM</a:t>
            </a:r>
            <a:r>
              <a:rPr lang="en-US" dirty="0"/>
              <a:t> -&gt; </a:t>
            </a:r>
            <a:r>
              <a:rPr lang="en-US" dirty="0" err="1"/>
              <a:t>CaI</a:t>
            </a:r>
            <a:endParaRPr lang="en-US" dirty="0"/>
          </a:p>
          <a:p>
            <a:r>
              <a:rPr lang="en-US" dirty="0"/>
              <a:t> v4 -- J02: </a:t>
            </a:r>
            <a:r>
              <a:rPr lang="en-US" dirty="0" err="1"/>
              <a:t>CaI</a:t>
            </a:r>
            <a:r>
              <a:rPr lang="en-US" dirty="0"/>
              <a:t> -&gt; </a:t>
            </a:r>
            <a:r>
              <a:rPr lang="en-US" dirty="0" err="1"/>
              <a:t>CaS</a:t>
            </a:r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29BE3CD-6104-09BD-A0B2-B5C7C19AB521}"/>
              </a:ext>
            </a:extLst>
          </p:cNvPr>
          <p:cNvGrpSpPr/>
          <p:nvPr/>
        </p:nvGrpSpPr>
        <p:grpSpPr>
          <a:xfrm>
            <a:off x="2006956" y="239140"/>
            <a:ext cx="2757990" cy="3450989"/>
            <a:chOff x="2627742" y="239140"/>
            <a:chExt cx="2757990" cy="345098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C9A6C95-BEAD-B338-C285-00F71C0D13C1}"/>
                </a:ext>
              </a:extLst>
            </p:cNvPr>
            <p:cNvSpPr txBox="1"/>
            <p:nvPr/>
          </p:nvSpPr>
          <p:spPr>
            <a:xfrm>
              <a:off x="2627742" y="550808"/>
              <a:ext cx="2757990" cy="31393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0" dirty="0">
                  <a:effectLst/>
                  <a:latin typeface="Menlo" panose="020B0609030804020204" pitchFamily="49" charset="0"/>
                </a:rPr>
                <a:t>J01: -&gt; IP3; R*</a:t>
              </a:r>
              <a:r>
                <a:rPr lang="en-US" b="0" dirty="0" err="1">
                  <a:effectLst/>
                  <a:latin typeface="Menlo" panose="020B0609030804020204" pitchFamily="49" charset="0"/>
                </a:rPr>
                <a:t>CaI</a:t>
              </a:r>
              <a:endParaRPr lang="en-US" b="0" dirty="0">
                <a:effectLst/>
                <a:latin typeface="Menlo" panose="020B0609030804020204" pitchFamily="49" charset="0"/>
              </a:endParaRPr>
            </a:p>
            <a:p>
              <a:r>
                <a:rPr lang="en-US" b="0" dirty="0">
                  <a:effectLst/>
                  <a:latin typeface="Menlo" panose="020B0609030804020204" pitchFamily="49" charset="0"/>
                </a:rPr>
                <a:t>J02: </a:t>
              </a:r>
              <a:r>
                <a:rPr lang="en-US" b="0" dirty="0" err="1">
                  <a:effectLst/>
                  <a:latin typeface="Menlo" panose="020B0609030804020204" pitchFamily="49" charset="0"/>
                </a:rPr>
                <a:t>CaI</a:t>
              </a:r>
              <a:r>
                <a:rPr lang="en-US" b="0" dirty="0">
                  <a:effectLst/>
                  <a:latin typeface="Menlo" panose="020B0609030804020204" pitchFamily="49" charset="0"/>
                </a:rPr>
                <a:t> -&gt; </a:t>
              </a:r>
              <a:r>
                <a:rPr lang="en-US" b="0" dirty="0" err="1">
                  <a:effectLst/>
                  <a:latin typeface="Menlo" panose="020B0609030804020204" pitchFamily="49" charset="0"/>
                </a:rPr>
                <a:t>CaS</a:t>
              </a:r>
              <a:endParaRPr lang="en-US" b="0" dirty="0">
                <a:effectLst/>
                <a:latin typeface="Menlo" panose="020B0609030804020204" pitchFamily="49" charset="0"/>
              </a:endParaRPr>
            </a:p>
            <a:p>
              <a:r>
                <a:rPr lang="en-US" b="0" dirty="0">
                  <a:effectLst/>
                  <a:latin typeface="Menlo" panose="020B0609030804020204" pitchFamily="49" charset="0"/>
                </a:rPr>
                <a:t>J03: </a:t>
              </a:r>
              <a:r>
                <a:rPr lang="en-US" b="0" dirty="0" err="1">
                  <a:effectLst/>
                  <a:latin typeface="Menlo" panose="020B0609030804020204" pitchFamily="49" charset="0"/>
                </a:rPr>
                <a:t>CaS</a:t>
              </a:r>
              <a:r>
                <a:rPr lang="en-US" b="0" dirty="0">
                  <a:effectLst/>
                  <a:latin typeface="Menlo" panose="020B0609030804020204" pitchFamily="49" charset="0"/>
                </a:rPr>
                <a:t> -&gt; </a:t>
              </a:r>
              <a:r>
                <a:rPr lang="en-US" b="0" dirty="0" err="1">
                  <a:effectLst/>
                  <a:latin typeface="Menlo" panose="020B0609030804020204" pitchFamily="49" charset="0"/>
                </a:rPr>
                <a:t>CaI</a:t>
              </a:r>
              <a:endParaRPr lang="en-US" b="0" dirty="0">
                <a:effectLst/>
                <a:latin typeface="Menlo" panose="020B0609030804020204" pitchFamily="49" charset="0"/>
              </a:endParaRPr>
            </a:p>
            <a:p>
              <a:r>
                <a:rPr lang="en-US" b="0" dirty="0">
                  <a:effectLst/>
                  <a:latin typeface="Menlo" panose="020B0609030804020204" pitchFamily="49" charset="0"/>
                </a:rPr>
                <a:t>J04: IP3 </a:t>
              </a:r>
              <a:r>
                <a:rPr lang="en-US" dirty="0">
                  <a:latin typeface="Menlo" panose="020B0609030804020204" pitchFamily="49" charset="0"/>
                </a:rPr>
                <a:t>-</a:t>
              </a:r>
              <a:r>
                <a:rPr lang="en-US" b="0" dirty="0">
                  <a:effectLst/>
                  <a:latin typeface="Menlo" panose="020B0609030804020204" pitchFamily="49" charset="0"/>
                </a:rPr>
                <a:t>&gt; </a:t>
              </a:r>
            </a:p>
            <a:p>
              <a:r>
                <a:rPr lang="en-US" b="0" dirty="0">
                  <a:effectLst/>
                  <a:latin typeface="Menlo" panose="020B0609030804020204" pitchFamily="49" charset="0"/>
                </a:rPr>
                <a:t>J05: -&gt; g</a:t>
              </a:r>
            </a:p>
            <a:p>
              <a:r>
                <a:rPr lang="en-US" b="0" dirty="0">
                  <a:effectLst/>
                  <a:latin typeface="Menlo" panose="020B0609030804020204" pitchFamily="49" charset="0"/>
                </a:rPr>
                <a:t>J06: g </a:t>
              </a:r>
              <a:r>
                <a:rPr lang="en-US" dirty="0">
                  <a:latin typeface="Menlo" panose="020B0609030804020204" pitchFamily="49" charset="0"/>
                </a:rPr>
                <a:t>-</a:t>
              </a:r>
              <a:r>
                <a:rPr lang="en-US" b="0" dirty="0">
                  <a:effectLst/>
                  <a:latin typeface="Menlo" panose="020B0609030804020204" pitchFamily="49" charset="0"/>
                </a:rPr>
                <a:t>&gt;</a:t>
              </a:r>
            </a:p>
            <a:p>
              <a:r>
                <a:rPr lang="en-US" b="0" dirty="0">
                  <a:effectLst/>
                  <a:latin typeface="Menlo" panose="020B0609030804020204" pitchFamily="49" charset="0"/>
                </a:rPr>
                <a:t>J07: -&gt; </a:t>
              </a:r>
              <a:r>
                <a:rPr lang="en-US" b="0" dirty="0" err="1">
                  <a:effectLst/>
                  <a:latin typeface="Menlo" panose="020B0609030804020204" pitchFamily="49" charset="0"/>
                </a:rPr>
                <a:t>CaI</a:t>
              </a:r>
              <a:endParaRPr lang="en-US" b="0" dirty="0">
                <a:effectLst/>
                <a:latin typeface="Menlo" panose="020B0609030804020204" pitchFamily="49" charset="0"/>
              </a:endParaRPr>
            </a:p>
            <a:p>
              <a:r>
                <a:rPr lang="en-US" b="0" dirty="0">
                  <a:effectLst/>
                  <a:latin typeface="Menlo" panose="020B0609030804020204" pitchFamily="49" charset="0"/>
                </a:rPr>
                <a:t>J08: </a:t>
              </a:r>
              <a:r>
                <a:rPr lang="en-US" b="0" dirty="0" err="1">
                  <a:effectLst/>
                  <a:latin typeface="Menlo" panose="020B0609030804020204" pitchFamily="49" charset="0"/>
                </a:rPr>
                <a:t>CaI</a:t>
              </a:r>
              <a:r>
                <a:rPr lang="en-US" b="0" dirty="0">
                  <a:effectLst/>
                  <a:latin typeface="Menlo" panose="020B0609030804020204" pitchFamily="49" charset="0"/>
                </a:rPr>
                <a:t> </a:t>
              </a:r>
              <a:r>
                <a:rPr lang="en-US" dirty="0">
                  <a:latin typeface="Menlo" panose="020B0609030804020204" pitchFamily="49" charset="0"/>
                </a:rPr>
                <a:t>-</a:t>
              </a:r>
              <a:r>
                <a:rPr lang="en-US" b="0" dirty="0">
                  <a:effectLst/>
                  <a:latin typeface="Menlo" panose="020B0609030804020204" pitchFamily="49" charset="0"/>
                </a:rPr>
                <a:t>&gt;</a:t>
              </a:r>
            </a:p>
            <a:p>
              <a:r>
                <a:rPr lang="en-US" b="0" dirty="0">
                  <a:effectLst/>
                  <a:latin typeface="Menlo" panose="020B0609030804020204" pitchFamily="49" charset="0"/>
                </a:rPr>
                <a:t>J09: </a:t>
              </a:r>
              <a:r>
                <a:rPr lang="en-US" b="0" dirty="0" err="1">
                  <a:effectLst/>
                  <a:latin typeface="Menlo" panose="020B0609030804020204" pitchFamily="49" charset="0"/>
                </a:rPr>
                <a:t>CaI</a:t>
              </a:r>
              <a:r>
                <a:rPr lang="en-US" b="0" dirty="0">
                  <a:effectLst/>
                  <a:latin typeface="Menlo" panose="020B0609030804020204" pitchFamily="49" charset="0"/>
                </a:rPr>
                <a:t> -&gt; </a:t>
              </a:r>
              <a:r>
                <a:rPr lang="en-US" b="0" dirty="0" err="1">
                  <a:effectLst/>
                  <a:latin typeface="Menlo" panose="020B0609030804020204" pitchFamily="49" charset="0"/>
                </a:rPr>
                <a:t>CaM</a:t>
              </a:r>
              <a:endParaRPr lang="en-US" b="0" dirty="0">
                <a:effectLst/>
                <a:latin typeface="Menlo" panose="020B0609030804020204" pitchFamily="49" charset="0"/>
              </a:endParaRPr>
            </a:p>
            <a:p>
              <a:r>
                <a:rPr lang="en-US" b="0" dirty="0">
                  <a:effectLst/>
                  <a:latin typeface="Menlo" panose="020B0609030804020204" pitchFamily="49" charset="0"/>
                </a:rPr>
                <a:t>J10: </a:t>
              </a:r>
              <a:r>
                <a:rPr lang="en-US" b="0" dirty="0" err="1">
                  <a:effectLst/>
                  <a:latin typeface="Menlo" panose="020B0609030804020204" pitchFamily="49" charset="0"/>
                </a:rPr>
                <a:t>CaM</a:t>
              </a:r>
              <a:r>
                <a:rPr lang="en-US" b="0" dirty="0">
                  <a:effectLst/>
                  <a:latin typeface="Menlo" panose="020B0609030804020204" pitchFamily="49" charset="0"/>
                </a:rPr>
                <a:t> -&gt; </a:t>
              </a:r>
              <a:r>
                <a:rPr lang="en-US" b="0" dirty="0" err="1">
                  <a:effectLst/>
                  <a:latin typeface="Menlo" panose="020B0609030804020204" pitchFamily="49" charset="0"/>
                </a:rPr>
                <a:t>CaI</a:t>
              </a:r>
              <a:endParaRPr lang="en-US" b="0" dirty="0">
                <a:effectLst/>
                <a:latin typeface="Menlo" panose="020B0609030804020204" pitchFamily="49" charset="0"/>
              </a:endParaRPr>
            </a:p>
            <a:p>
              <a:r>
                <a:rPr lang="en-US" b="0" dirty="0">
                  <a:effectLst/>
                  <a:latin typeface="Menlo" panose="020B0609030804020204" pitchFamily="49" charset="0"/>
                </a:rPr>
                <a:t>J11: </a:t>
              </a:r>
              <a:r>
                <a:rPr lang="en-US" b="0" dirty="0" err="1">
                  <a:effectLst/>
                  <a:latin typeface="Menlo" panose="020B0609030804020204" pitchFamily="49" charset="0"/>
                </a:rPr>
                <a:t>CaS</a:t>
              </a:r>
              <a:r>
                <a:rPr lang="en-US" b="0" dirty="0">
                  <a:effectLst/>
                  <a:latin typeface="Menlo" panose="020B0609030804020204" pitchFamily="49" charset="0"/>
                </a:rPr>
                <a:t> -&gt; </a:t>
              </a:r>
              <a:r>
                <a:rPr lang="en-US" b="0" dirty="0" err="1">
                  <a:effectLst/>
                  <a:latin typeface="Menlo" panose="020B0609030804020204" pitchFamily="49" charset="0"/>
                </a:rPr>
                <a:t>CaM</a:t>
              </a:r>
              <a:endParaRPr lang="en-US" b="0" dirty="0">
                <a:effectLst/>
                <a:latin typeface="Menlo" panose="020B0609030804020204" pitchFamily="49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39C020B-D21C-349D-E070-94C702EF9DF6}"/>
                </a:ext>
              </a:extLst>
            </p:cNvPr>
            <p:cNvSpPr txBox="1"/>
            <p:nvPr/>
          </p:nvSpPr>
          <p:spPr>
            <a:xfrm>
              <a:off x="2644519" y="239140"/>
              <a:ext cx="16097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err="1"/>
                <a:t>BioModels</a:t>
              </a:r>
              <a:r>
                <a:rPr lang="en-US" b="1" dirty="0"/>
                <a:t> 354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395CF38-D6B8-09C1-0350-4B3579311255}"/>
              </a:ext>
            </a:extLst>
          </p:cNvPr>
          <p:cNvGrpSpPr/>
          <p:nvPr/>
        </p:nvGrpSpPr>
        <p:grpSpPr>
          <a:xfrm>
            <a:off x="320769" y="239140"/>
            <a:ext cx="1572866" cy="1511997"/>
            <a:chOff x="320769" y="239140"/>
            <a:chExt cx="1572866" cy="151199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0E79C9E-CB89-FBAE-CF78-DF23141A29B6}"/>
                </a:ext>
              </a:extLst>
            </p:cNvPr>
            <p:cNvSpPr txBox="1"/>
            <p:nvPr/>
          </p:nvSpPr>
          <p:spPr>
            <a:xfrm>
              <a:off x="320769" y="550808"/>
              <a:ext cx="1572866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v1: M -&gt; </a:t>
              </a:r>
              <a:r>
                <a:rPr lang="en-US" dirty="0" err="1"/>
                <a:t>Mp</a:t>
              </a:r>
              <a:endParaRPr lang="en-US" dirty="0"/>
            </a:p>
            <a:p>
              <a:r>
                <a:rPr lang="en-US" dirty="0"/>
                <a:t>v2: </a:t>
              </a:r>
              <a:r>
                <a:rPr lang="en-US" dirty="0" err="1"/>
                <a:t>Mp</a:t>
              </a:r>
              <a:r>
                <a:rPr lang="en-US" dirty="0"/>
                <a:t> -&gt; </a:t>
              </a:r>
              <a:r>
                <a:rPr lang="en-US" dirty="0" err="1"/>
                <a:t>Mpp</a:t>
              </a:r>
              <a:endParaRPr lang="en-US" dirty="0"/>
            </a:p>
            <a:p>
              <a:r>
                <a:rPr lang="en-US" dirty="0"/>
                <a:t>v3: </a:t>
              </a:r>
              <a:r>
                <a:rPr lang="en-US" dirty="0" err="1"/>
                <a:t>Mpp</a:t>
              </a:r>
              <a:r>
                <a:rPr lang="en-US" dirty="0"/>
                <a:t> -&gt; </a:t>
              </a:r>
              <a:r>
                <a:rPr lang="en-US" dirty="0" err="1"/>
                <a:t>Mp</a:t>
              </a:r>
              <a:endParaRPr lang="en-US" dirty="0"/>
            </a:p>
            <a:p>
              <a:r>
                <a:rPr lang="en-US" dirty="0"/>
                <a:t>v4: </a:t>
              </a:r>
              <a:r>
                <a:rPr lang="en-US" dirty="0" err="1"/>
                <a:t>Mp</a:t>
              </a:r>
              <a:r>
                <a:rPr lang="en-US" dirty="0"/>
                <a:t> -&gt; M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72098B8-41DF-D58D-83A7-397096C7349B}"/>
                </a:ext>
              </a:extLst>
            </p:cNvPr>
            <p:cNvSpPr txBox="1"/>
            <p:nvPr/>
          </p:nvSpPr>
          <p:spPr>
            <a:xfrm>
              <a:off x="325844" y="239140"/>
              <a:ext cx="1492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err="1"/>
                <a:t>BioModels</a:t>
              </a:r>
              <a:r>
                <a:rPr lang="en-US" b="1" dirty="0"/>
                <a:t> 27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115B64D6-F853-F5C8-DF19-ACA3C3049A37}"/>
              </a:ext>
            </a:extLst>
          </p:cNvPr>
          <p:cNvSpPr txBox="1"/>
          <p:nvPr/>
        </p:nvSpPr>
        <p:spPr>
          <a:xfrm>
            <a:off x="3129094" y="6509857"/>
            <a:ext cx="5819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reaction names in 354 have been changed to be shorter.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64DE926-C7A1-088C-79E0-0A4BE7210A55}"/>
              </a:ext>
            </a:extLst>
          </p:cNvPr>
          <p:cNvSpPr txBox="1"/>
          <p:nvPr/>
        </p:nvSpPr>
        <p:spPr>
          <a:xfrm>
            <a:off x="5612235" y="550808"/>
            <a:ext cx="33562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Reaction constraint: reaction type</a:t>
            </a:r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7088B509-4E28-5772-AD93-7DB1A2811364}"/>
              </a:ext>
            </a:extLst>
          </p:cNvPr>
          <p:cNvGraphicFramePr>
            <a:graphicFrameLocks noGrp="1"/>
          </p:cNvGraphicFramePr>
          <p:nvPr/>
        </p:nvGraphicFramePr>
        <p:xfrm>
          <a:off x="5763236" y="962947"/>
          <a:ext cx="3356239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5909">
                  <a:extLst>
                    <a:ext uri="{9D8B030D-6E8A-4147-A177-3AD203B41FA5}">
                      <a16:colId xmlns:a16="http://schemas.microsoft.com/office/drawing/2014/main" val="3239022092"/>
                    </a:ext>
                  </a:extLst>
                </a:gridCol>
                <a:gridCol w="2610330">
                  <a:extLst>
                    <a:ext uri="{9D8B030D-6E8A-4147-A177-3AD203B41FA5}">
                      <a16:colId xmlns:a16="http://schemas.microsoft.com/office/drawing/2014/main" val="28149339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354 reactions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25904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J02, J03, J09, J10, J11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50042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J02, J03, J09, J10, J11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84502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J02, J03, J09, J10, J11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32617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J02, J03, J09, J10, J11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237185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93D2C0C8-C1E4-B831-8553-B64F6AF5EE25}"/>
              </a:ext>
            </a:extLst>
          </p:cNvPr>
          <p:cNvSpPr txBox="1"/>
          <p:nvPr/>
        </p:nvSpPr>
        <p:spPr>
          <a:xfrm>
            <a:off x="5592332" y="3118193"/>
            <a:ext cx="55740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Species constraint: number of reactions in which reactant</a:t>
            </a:r>
          </a:p>
        </p:txBody>
      </p: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C32B3C89-876B-E6B6-78EF-CE567E7A7481}"/>
              </a:ext>
            </a:extLst>
          </p:cNvPr>
          <p:cNvGraphicFramePr>
            <a:graphicFrameLocks noGrp="1"/>
          </p:cNvGraphicFramePr>
          <p:nvPr/>
        </p:nvGraphicFramePr>
        <p:xfrm>
          <a:off x="5718166" y="3513554"/>
          <a:ext cx="3560057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1207">
                  <a:extLst>
                    <a:ext uri="{9D8B030D-6E8A-4147-A177-3AD203B41FA5}">
                      <a16:colId xmlns:a16="http://schemas.microsoft.com/office/drawing/2014/main" val="3239022092"/>
                    </a:ext>
                  </a:extLst>
                </a:gridCol>
                <a:gridCol w="2768850">
                  <a:extLst>
                    <a:ext uri="{9D8B030D-6E8A-4147-A177-3AD203B41FA5}">
                      <a16:colId xmlns:a16="http://schemas.microsoft.com/office/drawing/2014/main" val="28149339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354 reactions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25904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CaI</a:t>
                      </a: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, </a:t>
                      </a:r>
                      <a:r>
                        <a:rPr lang="en-US" sz="120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CaS</a:t>
                      </a: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, IP3, g, </a:t>
                      </a:r>
                      <a:r>
                        <a:rPr lang="en-US" sz="120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CaM</a:t>
                      </a:r>
                      <a:endParaRPr lang="en-US" sz="12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50042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Mp</a:t>
                      </a:r>
                      <a:endParaRPr lang="en-US" sz="12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CaI</a:t>
                      </a: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, </a:t>
                      </a:r>
                      <a:r>
                        <a:rPr lang="en-US" sz="120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CaS</a:t>
                      </a: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, IP3, g, </a:t>
                      </a:r>
                      <a:r>
                        <a:rPr lang="en-US" sz="120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CaM</a:t>
                      </a:r>
                      <a:endParaRPr lang="en-US" sz="12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84502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Mpp</a:t>
                      </a:r>
                      <a:endParaRPr lang="en-US" sz="12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CaI</a:t>
                      </a:r>
                      <a:endParaRPr lang="en-US" sz="12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32617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27415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454CFA-5FE5-4666-E349-FF7AB23E4C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6DC4D74-DD6E-0BD6-03D8-54FAED44980F}"/>
              </a:ext>
            </a:extLst>
          </p:cNvPr>
          <p:cNvSpPr txBox="1"/>
          <p:nvPr/>
        </p:nvSpPr>
        <p:spPr>
          <a:xfrm>
            <a:off x="320769" y="738231"/>
            <a:ext cx="157286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v1: M -&gt; </a:t>
            </a:r>
            <a:r>
              <a:rPr lang="en-US" dirty="0" err="1"/>
              <a:t>Mp</a:t>
            </a:r>
            <a:endParaRPr lang="en-US" dirty="0"/>
          </a:p>
          <a:p>
            <a:r>
              <a:rPr lang="en-US" dirty="0"/>
              <a:t>v2: </a:t>
            </a:r>
            <a:r>
              <a:rPr lang="en-US" dirty="0" err="1"/>
              <a:t>Mp</a:t>
            </a:r>
            <a:r>
              <a:rPr lang="en-US" dirty="0"/>
              <a:t> -&gt; </a:t>
            </a:r>
            <a:r>
              <a:rPr lang="en-US" dirty="0" err="1"/>
              <a:t>Mpp</a:t>
            </a:r>
            <a:endParaRPr lang="en-US" dirty="0"/>
          </a:p>
          <a:p>
            <a:r>
              <a:rPr lang="en-US" dirty="0"/>
              <a:t>v3: </a:t>
            </a:r>
            <a:r>
              <a:rPr lang="en-US" dirty="0" err="1"/>
              <a:t>Mpp</a:t>
            </a:r>
            <a:r>
              <a:rPr lang="en-US" dirty="0"/>
              <a:t> -&gt; </a:t>
            </a:r>
            <a:r>
              <a:rPr lang="en-US" dirty="0" err="1"/>
              <a:t>Mp</a:t>
            </a:r>
            <a:endParaRPr lang="en-US" dirty="0"/>
          </a:p>
          <a:p>
            <a:r>
              <a:rPr lang="en-US" dirty="0"/>
              <a:t>v4: </a:t>
            </a:r>
            <a:r>
              <a:rPr lang="en-US" dirty="0" err="1"/>
              <a:t>Mp</a:t>
            </a:r>
            <a:r>
              <a:rPr lang="en-US" dirty="0"/>
              <a:t> -&gt; 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467670-1957-C92A-313A-8465C492F142}"/>
              </a:ext>
            </a:extLst>
          </p:cNvPr>
          <p:cNvSpPr txBox="1"/>
          <p:nvPr/>
        </p:nvSpPr>
        <p:spPr>
          <a:xfrm>
            <a:off x="283899" y="4898414"/>
            <a:ext cx="609879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  </a:t>
            </a:r>
            <a:r>
              <a:rPr lang="en-US" dirty="0" err="1"/>
              <a:t>JChannel</a:t>
            </a:r>
            <a:r>
              <a:rPr lang="en-US" dirty="0"/>
              <a:t>: </a:t>
            </a:r>
            <a:r>
              <a:rPr lang="en-US" dirty="0" err="1"/>
              <a:t>CaS</a:t>
            </a:r>
            <a:r>
              <a:rPr lang="en-US" dirty="0"/>
              <a:t> -&gt; </a:t>
            </a:r>
            <a:r>
              <a:rPr lang="en-US" dirty="0" err="1"/>
              <a:t>CaI</a:t>
            </a:r>
            <a:endParaRPr lang="en-US" dirty="0"/>
          </a:p>
          <a:p>
            <a:r>
              <a:rPr lang="en-US" dirty="0"/>
              <a:t>  mwfaf5e05a_b642_4ee2_a069_3c2fc783fba4: </a:t>
            </a:r>
            <a:r>
              <a:rPr lang="en-US" dirty="0" err="1"/>
              <a:t>CaI</a:t>
            </a:r>
            <a:r>
              <a:rPr lang="en-US" dirty="0"/>
              <a:t> -&gt; </a:t>
            </a:r>
            <a:r>
              <a:rPr lang="en-US" dirty="0" err="1"/>
              <a:t>CaM</a:t>
            </a:r>
            <a:endParaRPr lang="en-US" dirty="0"/>
          </a:p>
          <a:p>
            <a:r>
              <a:rPr lang="en-US" dirty="0"/>
              <a:t>  mw69f19152_7258_45b0_bf9e_b196f19d7e03: </a:t>
            </a:r>
            <a:r>
              <a:rPr lang="en-US" dirty="0" err="1"/>
              <a:t>CaM</a:t>
            </a:r>
            <a:r>
              <a:rPr lang="en-US" dirty="0"/>
              <a:t> -&gt; </a:t>
            </a:r>
            <a:r>
              <a:rPr lang="en-US" dirty="0" err="1"/>
              <a:t>CaI</a:t>
            </a:r>
            <a:endParaRPr lang="en-US" dirty="0"/>
          </a:p>
          <a:p>
            <a:r>
              <a:rPr lang="en-US" dirty="0"/>
              <a:t>  </a:t>
            </a:r>
            <a:r>
              <a:rPr lang="en-US" dirty="0" err="1"/>
              <a:t>JPump</a:t>
            </a:r>
            <a:r>
              <a:rPr lang="en-US" dirty="0"/>
              <a:t>: </a:t>
            </a:r>
            <a:r>
              <a:rPr lang="en-US" dirty="0" err="1"/>
              <a:t>CaI</a:t>
            </a:r>
            <a:r>
              <a:rPr lang="en-US" dirty="0"/>
              <a:t> -&gt; </a:t>
            </a:r>
            <a:r>
              <a:rPr lang="en-US" dirty="0" err="1"/>
              <a:t>CaS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BA309A-CACF-0EC6-3EED-5D1373DB073B}"/>
              </a:ext>
            </a:extLst>
          </p:cNvPr>
          <p:cNvSpPr txBox="1"/>
          <p:nvPr/>
        </p:nvSpPr>
        <p:spPr>
          <a:xfrm>
            <a:off x="2627742" y="919924"/>
            <a:ext cx="7260672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effectLst/>
                <a:latin typeface="Menlo" panose="020B0609030804020204" pitchFamily="49" charset="0"/>
              </a:rPr>
              <a:t>J1 </a:t>
            </a:r>
            <a:r>
              <a:rPr lang="en-US" b="0" dirty="0" err="1">
                <a:effectLst/>
                <a:latin typeface="Menlo" panose="020B0609030804020204" pitchFamily="49" charset="0"/>
              </a:rPr>
              <a:t>kPLC</a:t>
            </a:r>
            <a:r>
              <a:rPr lang="en-US" b="0" dirty="0">
                <a:effectLst/>
                <a:latin typeface="Menlo" panose="020B0609030804020204" pitchFamily="49" charset="0"/>
              </a:rPr>
              <a:t>: -&gt; IP3; R*</a:t>
            </a:r>
            <a:r>
              <a:rPr lang="en-US" b="0" dirty="0" err="1">
                <a:effectLst/>
                <a:latin typeface="Menlo" panose="020B0609030804020204" pitchFamily="49" charset="0"/>
              </a:rPr>
              <a:t>CaI</a:t>
            </a:r>
            <a:endParaRPr lang="en-US" b="0" dirty="0"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effectLst/>
                <a:latin typeface="Menlo" panose="020B0609030804020204" pitchFamily="49" charset="0"/>
              </a:rPr>
              <a:t>J2 </a:t>
            </a:r>
            <a:r>
              <a:rPr lang="en-US" b="0" dirty="0" err="1">
                <a:effectLst/>
                <a:latin typeface="Menlo" panose="020B0609030804020204" pitchFamily="49" charset="0"/>
              </a:rPr>
              <a:t>JPump</a:t>
            </a:r>
            <a:r>
              <a:rPr lang="en-US" b="0" dirty="0">
                <a:effectLst/>
                <a:latin typeface="Menlo" panose="020B0609030804020204" pitchFamily="49" charset="0"/>
              </a:rPr>
              <a:t>: </a:t>
            </a:r>
            <a:r>
              <a:rPr lang="en-US" b="0" dirty="0" err="1">
                <a:effectLst/>
                <a:latin typeface="Menlo" panose="020B0609030804020204" pitchFamily="49" charset="0"/>
              </a:rPr>
              <a:t>CaI</a:t>
            </a:r>
            <a:r>
              <a:rPr lang="en-US" b="0" dirty="0">
                <a:effectLst/>
                <a:latin typeface="Menlo" panose="020B0609030804020204" pitchFamily="49" charset="0"/>
              </a:rPr>
              <a:t> -&gt; </a:t>
            </a:r>
            <a:r>
              <a:rPr lang="en-US" b="0" dirty="0" err="1">
                <a:effectLst/>
                <a:latin typeface="Menlo" panose="020B0609030804020204" pitchFamily="49" charset="0"/>
              </a:rPr>
              <a:t>CaS</a:t>
            </a:r>
            <a:endParaRPr lang="en-US" b="0" dirty="0"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effectLst/>
                <a:latin typeface="Menlo" panose="020B0609030804020204" pitchFamily="49" charset="0"/>
              </a:rPr>
              <a:t>J3 </a:t>
            </a:r>
            <a:r>
              <a:rPr lang="en-US" b="0" dirty="0" err="1">
                <a:effectLst/>
                <a:latin typeface="Menlo" panose="020B0609030804020204" pitchFamily="49" charset="0"/>
              </a:rPr>
              <a:t>JChannel</a:t>
            </a:r>
            <a:r>
              <a:rPr lang="en-US" b="0" dirty="0">
                <a:effectLst/>
                <a:latin typeface="Menlo" panose="020B0609030804020204" pitchFamily="49" charset="0"/>
              </a:rPr>
              <a:t>: </a:t>
            </a:r>
            <a:r>
              <a:rPr lang="en-US" b="0" dirty="0" err="1">
                <a:effectLst/>
                <a:latin typeface="Menlo" panose="020B0609030804020204" pitchFamily="49" charset="0"/>
              </a:rPr>
              <a:t>CaS</a:t>
            </a:r>
            <a:r>
              <a:rPr lang="en-US" b="0" dirty="0">
                <a:effectLst/>
                <a:latin typeface="Menlo" panose="020B0609030804020204" pitchFamily="49" charset="0"/>
              </a:rPr>
              <a:t> -&gt; </a:t>
            </a:r>
            <a:r>
              <a:rPr lang="en-US" b="0" dirty="0" err="1">
                <a:effectLst/>
                <a:latin typeface="Menlo" panose="020B0609030804020204" pitchFamily="49" charset="0"/>
              </a:rPr>
              <a:t>CaI</a:t>
            </a:r>
            <a:endParaRPr lang="en-US" b="0" dirty="0"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effectLst/>
                <a:latin typeface="Menlo" panose="020B0609030804020204" pitchFamily="49" charset="0"/>
              </a:rPr>
              <a:t>J4 </a:t>
            </a:r>
            <a:r>
              <a:rPr lang="en-US" b="0" dirty="0" err="1">
                <a:effectLst/>
                <a:latin typeface="Menlo" panose="020B0609030804020204" pitchFamily="49" charset="0"/>
              </a:rPr>
              <a:t>kPhosphatase</a:t>
            </a:r>
            <a:r>
              <a:rPr lang="en-US" b="0" dirty="0">
                <a:effectLst/>
                <a:latin typeface="Menlo" panose="020B0609030804020204" pitchFamily="49" charset="0"/>
              </a:rPr>
              <a:t>: IP3 </a:t>
            </a:r>
            <a:r>
              <a:rPr lang="en-US" dirty="0">
                <a:latin typeface="Menlo" panose="020B0609030804020204" pitchFamily="49" charset="0"/>
              </a:rPr>
              <a:t>-</a:t>
            </a:r>
            <a:r>
              <a:rPr lang="en-US" b="0" dirty="0">
                <a:effectLst/>
                <a:latin typeface="Menlo" panose="020B0609030804020204" pitchFamily="49" charset="0"/>
              </a:rPr>
              <a:t>&gt; </a:t>
            </a:r>
          </a:p>
          <a:p>
            <a:r>
              <a:rPr lang="en-US" b="0" dirty="0">
                <a:effectLst/>
                <a:latin typeface="Menlo" panose="020B0609030804020204" pitchFamily="49" charset="0"/>
              </a:rPr>
              <a:t>J5 inhibition_parameter1: -&gt; g</a:t>
            </a:r>
          </a:p>
          <a:p>
            <a:r>
              <a:rPr lang="en-US" b="0" dirty="0">
                <a:effectLst/>
                <a:latin typeface="Menlo" panose="020B0609030804020204" pitchFamily="49" charset="0"/>
              </a:rPr>
              <a:t>J6 inhibition_parameter2: g </a:t>
            </a:r>
            <a:r>
              <a:rPr lang="en-US" dirty="0">
                <a:latin typeface="Menlo" panose="020B0609030804020204" pitchFamily="49" charset="0"/>
              </a:rPr>
              <a:t>-</a:t>
            </a:r>
            <a:r>
              <a:rPr lang="en-US" b="0" dirty="0">
                <a:effectLst/>
                <a:latin typeface="Menlo" panose="020B0609030804020204" pitchFamily="49" charset="0"/>
              </a:rPr>
              <a:t>&gt;</a:t>
            </a:r>
          </a:p>
          <a:p>
            <a:r>
              <a:rPr lang="en-US" b="0" dirty="0">
                <a:effectLst/>
                <a:latin typeface="Menlo" panose="020B0609030804020204" pitchFamily="49" charset="0"/>
              </a:rPr>
              <a:t>J7 mwbdcd6a40_1ae7_4c86_a99f_1fba0b8beaf7: -&gt; </a:t>
            </a:r>
            <a:r>
              <a:rPr lang="en-US" b="0" dirty="0" err="1">
                <a:effectLst/>
                <a:latin typeface="Menlo" panose="020B0609030804020204" pitchFamily="49" charset="0"/>
              </a:rPr>
              <a:t>CaI</a:t>
            </a:r>
            <a:endParaRPr lang="en-US" b="0" dirty="0"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effectLst/>
                <a:latin typeface="Menlo" panose="020B0609030804020204" pitchFamily="49" charset="0"/>
              </a:rPr>
              <a:t>J8 mw530793e3_76b2_4483_be11_e94364306712: </a:t>
            </a:r>
            <a:r>
              <a:rPr lang="en-US" b="0" dirty="0" err="1">
                <a:effectLst/>
                <a:latin typeface="Menlo" panose="020B0609030804020204" pitchFamily="49" charset="0"/>
              </a:rPr>
              <a:t>CaI</a:t>
            </a:r>
            <a:r>
              <a:rPr lang="en-US" b="0" dirty="0">
                <a:effectLst/>
                <a:latin typeface="Menlo" panose="020B0609030804020204" pitchFamily="49" charset="0"/>
              </a:rPr>
              <a:t> </a:t>
            </a:r>
            <a:r>
              <a:rPr lang="en-US" dirty="0">
                <a:latin typeface="Menlo" panose="020B0609030804020204" pitchFamily="49" charset="0"/>
              </a:rPr>
              <a:t>-</a:t>
            </a:r>
            <a:r>
              <a:rPr lang="en-US" b="0" dirty="0">
                <a:effectLst/>
                <a:latin typeface="Menlo" panose="020B0609030804020204" pitchFamily="49" charset="0"/>
              </a:rPr>
              <a:t>&gt;</a:t>
            </a:r>
          </a:p>
          <a:p>
            <a:r>
              <a:rPr lang="en-US" b="0" dirty="0">
                <a:effectLst/>
                <a:latin typeface="Menlo" panose="020B0609030804020204" pitchFamily="49" charset="0"/>
              </a:rPr>
              <a:t>J9 mwfaf5e05a_b642_4ee2_a069_3c2fc783fba4: </a:t>
            </a:r>
            <a:r>
              <a:rPr lang="en-US" b="0" dirty="0" err="1">
                <a:effectLst/>
                <a:latin typeface="Menlo" panose="020B0609030804020204" pitchFamily="49" charset="0"/>
              </a:rPr>
              <a:t>CaI</a:t>
            </a:r>
            <a:r>
              <a:rPr lang="en-US" b="0" dirty="0">
                <a:effectLst/>
                <a:latin typeface="Menlo" panose="020B0609030804020204" pitchFamily="49" charset="0"/>
              </a:rPr>
              <a:t> -&gt; </a:t>
            </a:r>
            <a:r>
              <a:rPr lang="en-US" b="0" dirty="0" err="1">
                <a:effectLst/>
                <a:latin typeface="Menlo" panose="020B0609030804020204" pitchFamily="49" charset="0"/>
              </a:rPr>
              <a:t>CaM</a:t>
            </a:r>
            <a:endParaRPr lang="en-US" b="0" dirty="0"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effectLst/>
                <a:latin typeface="Menlo" panose="020B0609030804020204" pitchFamily="49" charset="0"/>
              </a:rPr>
              <a:t>J10 mw69f19152_7258_45b0_bf9e_b196f19d7e03: </a:t>
            </a:r>
            <a:r>
              <a:rPr lang="en-US" b="0" dirty="0" err="1">
                <a:effectLst/>
                <a:latin typeface="Menlo" panose="020B0609030804020204" pitchFamily="49" charset="0"/>
              </a:rPr>
              <a:t>CaM</a:t>
            </a:r>
            <a:r>
              <a:rPr lang="en-US" b="0" dirty="0">
                <a:effectLst/>
                <a:latin typeface="Menlo" panose="020B0609030804020204" pitchFamily="49" charset="0"/>
              </a:rPr>
              <a:t> -&gt; </a:t>
            </a:r>
            <a:r>
              <a:rPr lang="en-US" b="0" dirty="0" err="1">
                <a:effectLst/>
                <a:latin typeface="Menlo" panose="020B0609030804020204" pitchFamily="49" charset="0"/>
              </a:rPr>
              <a:t>CaI</a:t>
            </a:r>
            <a:endParaRPr lang="en-US" b="0" dirty="0"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effectLst/>
                <a:latin typeface="Menlo" panose="020B0609030804020204" pitchFamily="49" charset="0"/>
              </a:rPr>
              <a:t>J11 </a:t>
            </a:r>
            <a:r>
              <a:rPr lang="en-US" b="0" dirty="0" err="1">
                <a:effectLst/>
                <a:latin typeface="Menlo" panose="020B0609030804020204" pitchFamily="49" charset="0"/>
              </a:rPr>
              <a:t>ERtoMito</a:t>
            </a:r>
            <a:r>
              <a:rPr lang="en-US" b="0" dirty="0">
                <a:effectLst/>
                <a:latin typeface="Menlo" panose="020B0609030804020204" pitchFamily="49" charset="0"/>
              </a:rPr>
              <a:t>: </a:t>
            </a:r>
            <a:r>
              <a:rPr lang="en-US" b="0" dirty="0" err="1">
                <a:effectLst/>
                <a:latin typeface="Menlo" panose="020B0609030804020204" pitchFamily="49" charset="0"/>
              </a:rPr>
              <a:t>CaS</a:t>
            </a:r>
            <a:r>
              <a:rPr lang="en-US" b="0" dirty="0">
                <a:effectLst/>
                <a:latin typeface="Menlo" panose="020B0609030804020204" pitchFamily="49" charset="0"/>
              </a:rPr>
              <a:t> -&gt; </a:t>
            </a:r>
            <a:r>
              <a:rPr lang="en-US" b="0" dirty="0" err="1">
                <a:effectLst/>
                <a:latin typeface="Menlo" panose="020B0609030804020204" pitchFamily="49" charset="0"/>
              </a:rPr>
              <a:t>CaM</a:t>
            </a:r>
            <a:endParaRPr lang="en-US" b="0" dirty="0">
              <a:effectLst/>
              <a:latin typeface="Menlo" panose="020B060903080402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562F5BA-974D-1466-3AC4-F84CDAAA0E9D}"/>
              </a:ext>
            </a:extLst>
          </p:cNvPr>
          <p:cNvSpPr txBox="1"/>
          <p:nvPr/>
        </p:nvSpPr>
        <p:spPr>
          <a:xfrm>
            <a:off x="3449863" y="239140"/>
            <a:ext cx="160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BioModels</a:t>
            </a:r>
            <a:r>
              <a:rPr lang="en-US" b="1" dirty="0"/>
              <a:t> 354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16C2B95-79B6-02F8-2F23-766F011B1BEF}"/>
              </a:ext>
            </a:extLst>
          </p:cNvPr>
          <p:cNvSpPr txBox="1"/>
          <p:nvPr/>
        </p:nvSpPr>
        <p:spPr>
          <a:xfrm>
            <a:off x="283899" y="368899"/>
            <a:ext cx="1492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BioModels</a:t>
            </a:r>
            <a:r>
              <a:rPr lang="en-US" b="1" dirty="0"/>
              <a:t> 27</a:t>
            </a:r>
          </a:p>
        </p:txBody>
      </p:sp>
    </p:spTree>
    <p:extLst>
      <p:ext uri="{BB962C8B-B14F-4D97-AF65-F5344CB8AC3E}">
        <p14:creationId xmlns:p14="http://schemas.microsoft.com/office/powerpoint/2010/main" val="29384925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2E1DA9C-5265-BDDF-A441-61FFDC1CA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2009" y="2680487"/>
            <a:ext cx="6032383" cy="1325563"/>
          </a:xfrm>
        </p:spPr>
        <p:txBody>
          <a:bodyPr>
            <a:normAutofit/>
          </a:bodyPr>
          <a:lstStyle/>
          <a:p>
            <a:r>
              <a:rPr lang="en-US" sz="6000" b="1" dirty="0"/>
              <a:t>BACKUP</a:t>
            </a:r>
          </a:p>
        </p:txBody>
      </p:sp>
    </p:spTree>
    <p:extLst>
      <p:ext uri="{BB962C8B-B14F-4D97-AF65-F5344CB8AC3E}">
        <p14:creationId xmlns:p14="http://schemas.microsoft.com/office/powerpoint/2010/main" val="29522801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AFFC1AD-2567-8583-1757-091C9AC75C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1189" y="793985"/>
            <a:ext cx="3890988" cy="5943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30B20C6-B3EA-5DF9-9E41-B02F2C2B1F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2679" y="793985"/>
            <a:ext cx="3789728" cy="59436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1E35428-AF51-3500-3F60-BF2ABF92C7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235" y="720413"/>
            <a:ext cx="3498662" cy="5943600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DCA3200F-3CA0-6E0E-42D0-5E854214EC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227" y="0"/>
            <a:ext cx="11620949" cy="720413"/>
          </a:xfrm>
        </p:spPr>
        <p:txBody>
          <a:bodyPr>
            <a:normAutofit/>
          </a:bodyPr>
          <a:lstStyle/>
          <a:p>
            <a:r>
              <a:rPr lang="en-US" sz="2000" b="1" dirty="0"/>
              <a:t>Clustering Problem: Find Structurally Identical Networks In a Large Repository</a:t>
            </a:r>
            <a:br>
              <a:rPr lang="en-US" sz="2000" b="1" dirty="0"/>
            </a:br>
            <a:r>
              <a:rPr lang="en-US" sz="1400" b="1" dirty="0"/>
              <a:t>Oscillators_DOE_JUNE_12_B_41373: 66 oscillating networks have the same structure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42464288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C08D7071-8E21-C410-5757-1E25FD63C2A5}"/>
              </a:ext>
            </a:extLst>
          </p:cNvPr>
          <p:cNvSpPr txBox="1"/>
          <p:nvPr/>
        </p:nvSpPr>
        <p:spPr>
          <a:xfrm>
            <a:off x="168005" y="3561049"/>
            <a:ext cx="11830955" cy="30123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50000"/>
              </a:lnSpc>
              <a:buNone/>
            </a:pPr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Hash</a:t>
            </a:r>
            <a:endParaRPr lang="en-US" sz="18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Create a </a:t>
            </a:r>
            <a:r>
              <a:rPr lang="en-US" sz="1800" u="sng" dirty="0" err="1">
                <a:latin typeface="Courier New" panose="02070309020205020404" pitchFamily="49" charset="0"/>
                <a:cs typeface="Courier New" panose="02070309020205020404" pitchFamily="49" charset="0"/>
              </a:rPr>
              <a:t>permutably</a:t>
            </a:r>
            <a:r>
              <a:rPr lang="en-US" sz="1800" u="sng" dirty="0">
                <a:latin typeface="Courier New" panose="02070309020205020404" pitchFamily="49" charset="0"/>
                <a:cs typeface="Courier New" panose="02070309020205020404" pitchFamily="49" charset="0"/>
              </a:rPr>
              <a:t> invariant hash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stoichiometry matrices of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network in networks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or each unique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hash_value</a:t>
            </a:r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for network1 with hash(network) =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hash_value</a:t>
            </a:r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for network2 with hash(network) =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hash_value</a:t>
            </a:r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		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report if network1, network2 are structurally identical</a:t>
            </a: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60A7A61-D0D7-A131-C883-2FFA7E4D6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Approaches to Finding Structural Identical Models in a Large Model Corpus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10C3E9-D344-26DF-A8B6-AF9E95BB69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8920" y="1820333"/>
            <a:ext cx="10515600" cy="1589887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2400" b="1" dirty="0"/>
              <a:t>Naive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for network1 in networks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for network2 in networks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report if network1, network2 are structurally identical</a:t>
            </a:r>
          </a:p>
          <a:p>
            <a:pPr marL="0" indent="0">
              <a:buNone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</a:p>
          <a:p>
            <a:pPr marL="0" indent="0">
              <a:buNone/>
            </a:pP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Oval Callout 4">
            <a:extLst>
              <a:ext uri="{FF2B5EF4-FFF2-40B4-BE49-F238E27FC236}">
                <a16:creationId xmlns:a16="http://schemas.microsoft.com/office/drawing/2014/main" id="{95D3DBCD-178C-7BCA-D436-EDEFD1E366B1}"/>
              </a:ext>
            </a:extLst>
          </p:cNvPr>
          <p:cNvSpPr/>
          <p:nvPr/>
        </p:nvSpPr>
        <p:spPr>
          <a:xfrm>
            <a:off x="2858593" y="1361609"/>
            <a:ext cx="5125675" cy="612648"/>
          </a:xfrm>
          <a:prstGeom prst="wedgeEllipseCallout">
            <a:avLst>
              <a:gd name="adj1" fmla="val -69263"/>
              <a:gd name="adj2" fmla="val 51546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/>
              <a:t>O(N</a:t>
            </a:r>
            <a:r>
              <a:rPr lang="en-US" i="1" baseline="30000" dirty="0"/>
              <a:t>2</a:t>
            </a:r>
            <a:r>
              <a:rPr lang="en-US" i="1" dirty="0"/>
              <a:t>)</a:t>
            </a:r>
            <a:r>
              <a:rPr lang="en-US" dirty="0"/>
              <a:t>, </a:t>
            </a:r>
            <a:r>
              <a:rPr lang="en-US" i="1" dirty="0"/>
              <a:t>N</a:t>
            </a:r>
            <a:r>
              <a:rPr lang="en-US" dirty="0"/>
              <a:t> is number of networks</a:t>
            </a:r>
          </a:p>
        </p:txBody>
      </p:sp>
      <p:sp>
        <p:nvSpPr>
          <p:cNvPr id="6" name="Oval Callout 5">
            <a:extLst>
              <a:ext uri="{FF2B5EF4-FFF2-40B4-BE49-F238E27FC236}">
                <a16:creationId xmlns:a16="http://schemas.microsoft.com/office/drawing/2014/main" id="{835E26EC-9D89-B658-9ABA-8E76C980DE7C}"/>
              </a:ext>
            </a:extLst>
          </p:cNvPr>
          <p:cNvSpPr/>
          <p:nvPr/>
        </p:nvSpPr>
        <p:spPr>
          <a:xfrm>
            <a:off x="1918075" y="3561049"/>
            <a:ext cx="5214245" cy="612648"/>
          </a:xfrm>
          <a:prstGeom prst="wedgeEllipseCallout">
            <a:avLst>
              <a:gd name="adj1" fmla="val -71612"/>
              <a:gd name="adj2" fmla="val 6524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/>
              <a:t>O(M</a:t>
            </a:r>
            <a:r>
              <a:rPr lang="en-US" i="1" baseline="30000" dirty="0"/>
              <a:t>2</a:t>
            </a:r>
            <a:r>
              <a:rPr lang="en-US" i="1" dirty="0"/>
              <a:t>)</a:t>
            </a:r>
            <a:r>
              <a:rPr lang="en-US" dirty="0"/>
              <a:t>, </a:t>
            </a:r>
            <a:r>
              <a:rPr lang="en-US" i="1" dirty="0"/>
              <a:t>M</a:t>
            </a:r>
            <a:r>
              <a:rPr lang="en-US" dirty="0"/>
              <a:t> is size of largest hash group</a:t>
            </a:r>
          </a:p>
        </p:txBody>
      </p:sp>
      <p:sp>
        <p:nvSpPr>
          <p:cNvPr id="2" name="Oval Callout 1">
            <a:extLst>
              <a:ext uri="{FF2B5EF4-FFF2-40B4-BE49-F238E27FC236}">
                <a16:creationId xmlns:a16="http://schemas.microsoft.com/office/drawing/2014/main" id="{E609963E-F878-1709-55AE-AAAC06EE058B}"/>
              </a:ext>
            </a:extLst>
          </p:cNvPr>
          <p:cNvSpPr/>
          <p:nvPr/>
        </p:nvSpPr>
        <p:spPr>
          <a:xfrm>
            <a:off x="8270240" y="1361609"/>
            <a:ext cx="3083560" cy="612648"/>
          </a:xfrm>
          <a:prstGeom prst="wedgeEllipseCallout">
            <a:avLst>
              <a:gd name="adj1" fmla="val -60423"/>
              <a:gd name="adj2" fmla="val 2799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/>
              <a:t>N is 10,000 to 50,000 in </a:t>
            </a:r>
            <a:r>
              <a:rPr lang="en-US" i="1" dirty="0" err="1"/>
              <a:t>OscillatorDatabase</a:t>
            </a:r>
            <a:endParaRPr lang="en-US" i="1" dirty="0"/>
          </a:p>
        </p:txBody>
      </p:sp>
      <p:sp>
        <p:nvSpPr>
          <p:cNvPr id="7" name="Oval Callout 6">
            <a:extLst>
              <a:ext uri="{FF2B5EF4-FFF2-40B4-BE49-F238E27FC236}">
                <a16:creationId xmlns:a16="http://schemas.microsoft.com/office/drawing/2014/main" id="{0BCC027B-468C-31A5-1CD3-CF0558DBEC13}"/>
              </a:ext>
            </a:extLst>
          </p:cNvPr>
          <p:cNvSpPr/>
          <p:nvPr/>
        </p:nvSpPr>
        <p:spPr>
          <a:xfrm>
            <a:off x="7393950" y="3543946"/>
            <a:ext cx="2976880" cy="612648"/>
          </a:xfrm>
          <a:prstGeom prst="wedgeEllipseCallout">
            <a:avLst>
              <a:gd name="adj1" fmla="val -60423"/>
              <a:gd name="adj2" fmla="val 2799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/>
              <a:t>M is 3 to 5 in </a:t>
            </a:r>
            <a:r>
              <a:rPr lang="en-US" i="1" dirty="0" err="1"/>
              <a:t>OscillatorDatabase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78610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5" grpId="0" animBg="1"/>
      <p:bldP spid="6" grpId="0" animBg="1"/>
      <p:bldP spid="2" grpId="0" animBg="1"/>
      <p:bldP spid="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58627C-6C10-B731-2DDF-2481800F0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Permutably Invariant Hash (</a:t>
            </a:r>
            <a:r>
              <a:rPr lang="en-US" dirty="0" err="1"/>
              <a:t>piHash</a:t>
            </a:r>
            <a:r>
              <a:rPr lang="en-US" dirty="0"/>
              <a:t>) of a Matrix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16D00F-8EB0-FC27-FD84-481C525F46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Definition: Hash value does not change with permutations of the rows and columns of the matrix</a:t>
            </a:r>
          </a:p>
          <a:p>
            <a:r>
              <a:rPr lang="en-US" dirty="0"/>
              <a:t>Observation</a:t>
            </a:r>
          </a:p>
          <a:p>
            <a:pPr lvl="1"/>
            <a:r>
              <a:rPr lang="en-US" dirty="0"/>
              <a:t>Stoichiometry matrices mostly have values of 0, 1, 2, -1, -2</a:t>
            </a:r>
          </a:p>
          <a:p>
            <a:r>
              <a:rPr lang="en-US" dirty="0"/>
              <a:t>Examples of permutation independent characteristics</a:t>
            </a:r>
          </a:p>
          <a:p>
            <a:pPr lvl="1"/>
            <a:r>
              <a:rPr lang="en-US" dirty="0"/>
              <a:t>Number of 0s in a row (column). Same for 1s, 2s, -1s, -2s.</a:t>
            </a:r>
          </a:p>
          <a:p>
            <a:pPr lvl="1"/>
            <a:r>
              <a:rPr lang="en-US" dirty="0"/>
              <a:t>Number of values that are not integers -2, …, 2</a:t>
            </a:r>
          </a:p>
          <a:p>
            <a:r>
              <a:rPr lang="en-US" dirty="0" err="1"/>
              <a:t>piHash</a:t>
            </a:r>
            <a:r>
              <a:rPr lang="en-US" dirty="0"/>
              <a:t> algorithm</a:t>
            </a:r>
          </a:p>
          <a:p>
            <a:pPr lvl="1"/>
            <a:r>
              <a:rPr lang="en-US" dirty="0"/>
              <a:t>Encode the counts of values of each row (column) as an integer</a:t>
            </a:r>
          </a:p>
          <a:p>
            <a:pPr lvl="1"/>
            <a:r>
              <a:rPr lang="en-US" dirty="0"/>
              <a:t>Sort the encoded values</a:t>
            </a:r>
          </a:p>
          <a:p>
            <a:pPr lvl="1"/>
            <a:r>
              <a:rPr lang="en-US" dirty="0"/>
              <a:t>Hash the sorted encoded values</a:t>
            </a:r>
          </a:p>
        </p:txBody>
      </p:sp>
    </p:spTree>
    <p:extLst>
      <p:ext uri="{BB962C8B-B14F-4D97-AF65-F5344CB8AC3E}">
        <p14:creationId xmlns:p14="http://schemas.microsoft.com/office/powerpoint/2010/main" val="18501682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1398FE9-3090-4804-BA52-D9A6F04EF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0805"/>
            <a:ext cx="10515600" cy="1325563"/>
          </a:xfrm>
        </p:spPr>
        <p:txBody>
          <a:bodyPr/>
          <a:lstStyle/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Performance of PIH Hash on Oscillator DB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2B12F91-752A-BFB7-2903-5158ECC307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643" y="1672115"/>
            <a:ext cx="5494053" cy="420624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6958ECC-A050-52B5-21B5-CCE436A65C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0593" y="1672115"/>
            <a:ext cx="5378764" cy="41148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B76FED1-1D48-DD8E-F72C-68B45536FE00}"/>
              </a:ext>
            </a:extLst>
          </p:cNvPr>
          <p:cNvSpPr txBox="1"/>
          <p:nvPr/>
        </p:nvSpPr>
        <p:spPr>
          <a:xfrm>
            <a:off x="1858618" y="3190460"/>
            <a:ext cx="33695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Complexity is O(25), not O(10**8)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D6C9142-5738-40F5-8EDF-B905CAB67079}"/>
              </a:ext>
            </a:extLst>
          </p:cNvPr>
          <p:cNvSpPr txBox="1"/>
          <p:nvPr/>
        </p:nvSpPr>
        <p:spPr>
          <a:xfrm>
            <a:off x="7745896" y="3190460"/>
            <a:ext cx="3252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Complexity is O(9), not O(10**8)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3DF7E54-D560-71F2-AEA4-36019C9E3C6C}"/>
              </a:ext>
            </a:extLst>
          </p:cNvPr>
          <p:cNvSpPr txBox="1"/>
          <p:nvPr/>
        </p:nvSpPr>
        <p:spPr>
          <a:xfrm>
            <a:off x="1600200" y="6211957"/>
            <a:ext cx="76776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Both networks have a small percentage of structurally identical models (2% - 5%)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8A0C9F8-16FE-D4D0-3B4B-FD4999773FA7}"/>
              </a:ext>
            </a:extLst>
          </p:cNvPr>
          <p:cNvSpPr txBox="1"/>
          <p:nvPr/>
        </p:nvSpPr>
        <p:spPr>
          <a:xfrm>
            <a:off x="1911612" y="5602249"/>
            <a:ext cx="405508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i="1" dirty="0"/>
              <a:t>M</a:t>
            </a:r>
            <a:r>
              <a:rPr lang="en-US" dirty="0"/>
              <a:t> (# networks with the same hash value)</a:t>
            </a:r>
            <a:endParaRPr lang="en-US" i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05E24D-9206-A395-919F-A77A8B9D20AF}"/>
              </a:ext>
            </a:extLst>
          </p:cNvPr>
          <p:cNvSpPr txBox="1"/>
          <p:nvPr/>
        </p:nvSpPr>
        <p:spPr>
          <a:xfrm>
            <a:off x="7250273" y="5602249"/>
            <a:ext cx="405508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i="1" dirty="0"/>
              <a:t>M</a:t>
            </a:r>
            <a:r>
              <a:rPr lang="en-US" dirty="0"/>
              <a:t> (# networks with the same hash value)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7573180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157535</TotalTime>
  <Words>2531</Words>
  <Application>Microsoft Macintosh PowerPoint</Application>
  <PresentationFormat>Widescreen</PresentationFormat>
  <Paragraphs>510</Paragraphs>
  <Slides>29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8" baseType="lpstr">
      <vt:lpstr>Arial</vt:lpstr>
      <vt:lpstr>Calibri</vt:lpstr>
      <vt:lpstr>Calibri Light</vt:lpstr>
      <vt:lpstr>Cambria Math</vt:lpstr>
      <vt:lpstr>Courier New</vt:lpstr>
      <vt:lpstr>Menlo</vt:lpstr>
      <vt:lpstr>Segoe UI</vt:lpstr>
      <vt:lpstr>system-ui</vt:lpstr>
      <vt:lpstr>Office Theme</vt:lpstr>
      <vt:lpstr>Figures</vt:lpstr>
      <vt:lpstr>PowerPoint Presentation</vt:lpstr>
      <vt:lpstr>PowerPoint Presentation</vt:lpstr>
      <vt:lpstr>PowerPoint Presentation</vt:lpstr>
      <vt:lpstr>BACKUP</vt:lpstr>
      <vt:lpstr>Clustering Problem: Find Structurally Identical Networks In a Large Repository Oscillators_DOE_JUNE_12_B_41373: 66 oscillating networks have the same structure</vt:lpstr>
      <vt:lpstr>Approaches to Finding Structural Identical Models in a Large Model Corpus</vt:lpstr>
      <vt:lpstr>Permutably Invariant Hash (piHash) of a Matrix</vt:lpstr>
      <vt:lpstr>Performance of PIH Hash on Oscillator DB</vt:lpstr>
      <vt:lpstr>Related Work</vt:lpstr>
      <vt:lpstr>Subnet Problem: Determine if Network A is a Subnet of Network B</vt:lpstr>
      <vt:lpstr>Kholodenko 2000 (10) - Ultrasensitivity and negative feedback bring oscillations in MAPK cascade</vt:lpstr>
      <vt:lpstr>An Oscillator in the Oscillator Database</vt:lpstr>
      <vt:lpstr>Subnet Problem: Are there BioModels that contain this oscillator?</vt:lpstr>
      <vt:lpstr>Why Find Model Sub-Networks?</vt:lpstr>
      <vt:lpstr>Related Work </vt:lpstr>
      <vt:lpstr>Finding Subnets</vt:lpstr>
      <vt:lpstr>Strategy</vt:lpstr>
      <vt:lpstr>Constraints On Assignments for Chemical Reaction Networks</vt:lpstr>
      <vt:lpstr>Constraints reduce the number of assignments</vt:lpstr>
      <vt:lpstr>Constraints reduce the number of assignments to consider</vt:lpstr>
      <vt:lpstr>Parallelism</vt:lpstr>
      <vt:lpstr>Contributions</vt:lpstr>
      <vt:lpstr>Next Steps</vt:lpstr>
      <vt:lpstr>Order Independent Encoding (OIE) of Arrays</vt:lpstr>
      <vt:lpstr>DSIRN: Detecting Structurally Identical Reaction Networks: 2</vt:lpstr>
      <vt:lpstr>Bipartite Hypergraphs Are Required to find Subnets</vt:lpstr>
      <vt:lpstr>PowerPoint Presentation</vt:lpstr>
      <vt:lpstr>Computational Complexity of Naïve Algorithm to Detect Weak Structural Identical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Detecting Structurally Equivalent Chemical Reaction Networks</dc:title>
  <dc:creator>Joseph Hellerstein</dc:creator>
  <cp:lastModifiedBy>Joseph Hellerstein</cp:lastModifiedBy>
  <cp:revision>623</cp:revision>
  <dcterms:created xsi:type="dcterms:W3CDTF">2024-06-02T22:53:58Z</dcterms:created>
  <dcterms:modified xsi:type="dcterms:W3CDTF">2025-01-10T20:19:47Z</dcterms:modified>
</cp:coreProperties>
</file>